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38A88C0-4565-4919-B4C2-41D9F131B925}">
  <a:tblStyle styleId="{C38A88C0-4565-4919-B4C2-41D9F131B92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984"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2214698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 name="Shape 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1N2b3Re"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history.com/topics/alamo" TargetMode="External"/><Relationship Id="rId4" Type="http://schemas.openxmlformats.org/officeDocument/2006/relationships/hyperlink" Target="http://www.thealamo.org/remember/history/defenders/index.html" TargetMode="External"/><Relationship Id="rId5" Type="http://schemas.openxmlformats.org/officeDocument/2006/relationships/hyperlink" Target="http://www.thealamo.org/remember/history/chronology/index.html" TargetMode="External"/><Relationship Id="rId6" Type="http://schemas.openxmlformats.org/officeDocument/2006/relationships/hyperlink" Target="https://www.tsl.texas.gov/treasures/republic/alamo-01.html" TargetMode="Externa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american-historama.org/1841-1850-westward-expansion/manifest-destiny.htm" TargetMode="Externa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frontiertrails.com/oldwest/oregontrail.htm" TargetMode="External"/><Relationship Id="rId4" Type="http://schemas.openxmlformats.org/officeDocument/2006/relationships/hyperlink" Target="https://drive.google.com/file/d/0B78lVLc3D0g9VmVrWUYxd3BiWUE/view?usp=sharing" TargetMode="External"/><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nrcprograms.org/site/PageServer?pagename=airc_hist_main" TargetMode="External"/><Relationship Id="rId5" Type="http://schemas.openxmlformats.org/officeDocument/2006/relationships/hyperlink" Target="http://www.history.com/topics/native-american-history/american-indian-wars"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www.eyewitnesstohistory.com/californiagoldrush.htm" TargetMode="External"/><Relationship Id="rId5" Type="http://schemas.openxmlformats.org/officeDocument/2006/relationships/hyperlink" Target="http://www.history.com/topics/gold-rush-of-1849" TargetMode="External"/><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t&amp;rct=j&amp;q=&amp;esrc=s&amp;source=web&amp;cd=13&amp;cad=rja&amp;uact=8&amp;ved=0ahUKEwjIm5qAopPLAhWGdz4KHUjNC64QFghRMAw&amp;url=http://www.choices.edu/resources/activities/we/documents/WE_Symbolism_v4.swf&amp;usg=AFQjCNE5g1Blxdf6qnwTvmciz8SQhzDXiQ&amp;sig2=p4yNf6e9C0j0VSGVxiCWDA" TargetMode="External"/><Relationship Id="rId4" Type="http://schemas.openxmlformats.org/officeDocument/2006/relationships/hyperlink" Target="https://en.wikipedia.org/wiki/American_frontier" TargetMode="External"/><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history.com/topics/homestead-act" TargetMode="External"/><Relationship Id="rId4" Type="http://schemas.openxmlformats.org/officeDocument/2006/relationships/hyperlink" Target="https://www.archives.gov/education/lessons/homestead-act/" TargetMode="External"/><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508800" y="3571625"/>
            <a:ext cx="5867699" cy="489000"/>
          </a:xfrm>
          <a:prstGeom prst="rect">
            <a:avLst/>
          </a:prstGeom>
          <a:solidFill>
            <a:srgbClr val="CFE2F3"/>
          </a:solidFill>
          <a:ln>
            <a:noFill/>
          </a:ln>
        </p:spPr>
        <p:txBody>
          <a:bodyPr lIns="91425" tIns="91425" rIns="91425" bIns="91425" anchor="ctr" anchorCtr="0">
            <a:noAutofit/>
          </a:bodyPr>
          <a:lstStyle/>
          <a:p>
            <a:pPr lvl="0" algn="ctr">
              <a:spcBef>
                <a:spcPts val="0"/>
              </a:spcBef>
              <a:buNone/>
            </a:pPr>
            <a:r>
              <a:rPr lang="en-US" sz="1800" b="1"/>
              <a:t>Type Your Name Here</a:t>
            </a:r>
          </a:p>
        </p:txBody>
      </p:sp>
      <p:pic>
        <p:nvPicPr>
          <p:cNvPr id="85" name="Shape 85">
            <a:hlinkClick r:id="rId3"/>
          </p:cNvPr>
          <p:cNvPicPr preferRelativeResize="0"/>
          <p:nvPr/>
        </p:nvPicPr>
        <p:blipFill rotWithShape="1">
          <a:blip r:embed="rId4">
            <a:alphaModFix/>
          </a:blip>
          <a:srcRect/>
          <a:stretch/>
        </p:blipFill>
        <p:spPr>
          <a:xfrm>
            <a:off x="5747100" y="8056000"/>
            <a:ext cx="959999" cy="959999"/>
          </a:xfrm>
          <a:prstGeom prst="rect">
            <a:avLst/>
          </a:prstGeom>
          <a:noFill/>
          <a:ln>
            <a:noFill/>
          </a:ln>
        </p:spPr>
      </p:pic>
      <p:sp>
        <p:nvSpPr>
          <p:cNvPr id="86" name="Shape 86"/>
          <p:cNvSpPr txBox="1"/>
          <p:nvPr/>
        </p:nvSpPr>
        <p:spPr>
          <a:xfrm>
            <a:off x="508800" y="4060575"/>
            <a:ext cx="5867699" cy="427799"/>
          </a:xfrm>
          <a:prstGeom prst="rect">
            <a:avLst/>
          </a:prstGeom>
          <a:noFill/>
          <a:ln>
            <a:noFill/>
          </a:ln>
        </p:spPr>
        <p:txBody>
          <a:bodyPr lIns="91425" tIns="91425" rIns="91425" bIns="91425" anchor="t" anchorCtr="0">
            <a:noAutofit/>
          </a:bodyPr>
          <a:lstStyle/>
          <a:p>
            <a:pPr lvl="0" algn="ctr">
              <a:spcBef>
                <a:spcPts val="0"/>
              </a:spcBef>
              <a:buNone/>
            </a:pPr>
            <a:r>
              <a:rPr lang="en-US" sz="1800"/>
              <a:t>Student Name</a:t>
            </a:r>
          </a:p>
        </p:txBody>
      </p:sp>
      <p:cxnSp>
        <p:nvCxnSpPr>
          <p:cNvPr id="87" name="Shape 87"/>
          <p:cNvCxnSpPr/>
          <p:nvPr/>
        </p:nvCxnSpPr>
        <p:spPr>
          <a:xfrm>
            <a:off x="481500" y="4136775"/>
            <a:ext cx="5867699" cy="0"/>
          </a:xfrm>
          <a:prstGeom prst="straightConnector1">
            <a:avLst/>
          </a:prstGeom>
          <a:noFill/>
          <a:ln w="9525" cap="flat" cmpd="sng">
            <a:solidFill>
              <a:schemeClr val="dk2"/>
            </a:solidFill>
            <a:prstDash val="solid"/>
            <a:round/>
            <a:headEnd type="none" w="lg" len="lg"/>
            <a:tailEnd type="none" w="lg" len="lg"/>
          </a:ln>
        </p:spPr>
      </p:cxnSp>
      <p:sp>
        <p:nvSpPr>
          <p:cNvPr id="88" name="Shape 88"/>
          <p:cNvSpPr txBox="1"/>
          <p:nvPr/>
        </p:nvSpPr>
        <p:spPr>
          <a:xfrm>
            <a:off x="448025" y="4955750"/>
            <a:ext cx="5209200" cy="4005000"/>
          </a:xfrm>
          <a:prstGeom prst="rect">
            <a:avLst/>
          </a:prstGeom>
          <a:noFill/>
          <a:ln>
            <a:noFill/>
          </a:ln>
        </p:spPr>
        <p:txBody>
          <a:bodyPr lIns="91425" tIns="91425" rIns="91425" bIns="91425" anchor="t" anchorCtr="0">
            <a:noAutofit/>
          </a:bodyPr>
          <a:lstStyle/>
          <a:p>
            <a:pPr lvl="0" rtl="0">
              <a:spcBef>
                <a:spcPts val="0"/>
              </a:spcBef>
              <a:buNone/>
            </a:pPr>
            <a:r>
              <a:rPr lang="en-US" sz="1600"/>
              <a:t>This Digital Interactive Notebook is designed to help you better understand the period of Manifest Destiny and expansion in America. It includes pages on vocabulary terms, people, and key events of this period. </a:t>
            </a:r>
          </a:p>
          <a:p>
            <a:pPr lvl="0" rtl="0">
              <a:spcBef>
                <a:spcPts val="0"/>
              </a:spcBef>
              <a:buNone/>
            </a:pPr>
            <a:endParaRPr sz="1600"/>
          </a:p>
          <a:p>
            <a:pPr lvl="0" rtl="0">
              <a:spcBef>
                <a:spcPts val="0"/>
              </a:spcBef>
              <a:buNone/>
            </a:pPr>
            <a:r>
              <a:rPr lang="en-US" sz="1600"/>
              <a:t>On each page you will see blue text boxes where you can type responses. Simply click in the box and begin typing to provide your response. You can also add your own text boxes by clicking on the text box icon (       ). You also will need to add images to various pages. You can do this by clicking on the “Image” icon (       ) or by going to “Insert &gt; Image” in the menu. </a:t>
            </a:r>
          </a:p>
          <a:p>
            <a:pPr lvl="0" rtl="0">
              <a:spcBef>
                <a:spcPts val="0"/>
              </a:spcBef>
              <a:buNone/>
            </a:pPr>
            <a:endParaRPr sz="1600"/>
          </a:p>
          <a:p>
            <a:pPr lvl="0">
              <a:spcBef>
                <a:spcPts val="0"/>
              </a:spcBef>
              <a:buNone/>
            </a:pPr>
            <a:r>
              <a:rPr lang="en-US" sz="1600"/>
              <a:t>Each text box can also be resized using the borders so that each fits on your pages. </a:t>
            </a:r>
          </a:p>
        </p:txBody>
      </p:sp>
      <p:pic>
        <p:nvPicPr>
          <p:cNvPr id="89" name="Shape 89"/>
          <p:cNvPicPr preferRelativeResize="0"/>
          <p:nvPr/>
        </p:nvPicPr>
        <p:blipFill rotWithShape="1">
          <a:blip r:embed="rId5">
            <a:alphaModFix/>
          </a:blip>
          <a:srcRect l="5305" t="8373" r="11005" b="15156"/>
          <a:stretch/>
        </p:blipFill>
        <p:spPr>
          <a:xfrm>
            <a:off x="4866924" y="6968100"/>
            <a:ext cx="344424" cy="340949"/>
          </a:xfrm>
          <a:prstGeom prst="rect">
            <a:avLst/>
          </a:prstGeom>
          <a:noFill/>
          <a:ln>
            <a:noFill/>
          </a:ln>
        </p:spPr>
      </p:pic>
      <p:pic>
        <p:nvPicPr>
          <p:cNvPr id="90" name="Shape 90"/>
          <p:cNvPicPr preferRelativeResize="0"/>
          <p:nvPr/>
        </p:nvPicPr>
        <p:blipFill>
          <a:blip r:embed="rId6">
            <a:alphaModFix/>
          </a:blip>
          <a:stretch>
            <a:fillRect/>
          </a:stretch>
        </p:blipFill>
        <p:spPr>
          <a:xfrm>
            <a:off x="4524300" y="7505896"/>
            <a:ext cx="266424" cy="263025"/>
          </a:xfrm>
          <a:prstGeom prst="rect">
            <a:avLst/>
          </a:prstGeom>
          <a:noFill/>
          <a:ln>
            <a:noFill/>
          </a:ln>
        </p:spPr>
      </p:pic>
      <p:sp>
        <p:nvSpPr>
          <p:cNvPr id="91" name="Shape 91"/>
          <p:cNvSpPr txBox="1"/>
          <p:nvPr/>
        </p:nvSpPr>
        <p:spPr>
          <a:xfrm>
            <a:off x="405300" y="4560450"/>
            <a:ext cx="2762699" cy="623400"/>
          </a:xfrm>
          <a:prstGeom prst="rect">
            <a:avLst/>
          </a:prstGeom>
          <a:noFill/>
          <a:ln>
            <a:noFill/>
          </a:ln>
        </p:spPr>
        <p:txBody>
          <a:bodyPr lIns="91425" tIns="91425" rIns="91425" bIns="91425" anchor="t" anchorCtr="0">
            <a:noAutofit/>
          </a:bodyPr>
          <a:lstStyle/>
          <a:p>
            <a:pPr lvl="0">
              <a:spcBef>
                <a:spcPts val="0"/>
              </a:spcBef>
              <a:buNone/>
            </a:pPr>
            <a:r>
              <a:rPr lang="en-US" sz="2400">
                <a:solidFill>
                  <a:srgbClr val="0000FF"/>
                </a:solidFill>
                <a:latin typeface="Impact"/>
                <a:ea typeface="Impact"/>
                <a:cs typeface="Impact"/>
                <a:sym typeface="Impact"/>
              </a:rPr>
              <a:t>Instructions</a:t>
            </a:r>
          </a:p>
        </p:txBody>
      </p:sp>
      <p:pic>
        <p:nvPicPr>
          <p:cNvPr id="92" name="Shape 92"/>
          <p:cNvPicPr preferRelativeResize="0"/>
          <p:nvPr/>
        </p:nvPicPr>
        <p:blipFill rotWithShape="1">
          <a:blip r:embed="rId7">
            <a:alphaModFix/>
          </a:blip>
          <a:srcRect l="3034" r="1244" b="32198"/>
          <a:stretch/>
        </p:blipFill>
        <p:spPr>
          <a:xfrm>
            <a:off x="310125" y="681825"/>
            <a:ext cx="6265049" cy="844353"/>
          </a:xfrm>
          <a:prstGeom prst="rect">
            <a:avLst/>
          </a:prstGeom>
          <a:noFill/>
          <a:ln>
            <a:noFill/>
          </a:ln>
        </p:spPr>
      </p:pic>
      <p:pic>
        <p:nvPicPr>
          <p:cNvPr id="93" name="Shape 93"/>
          <p:cNvPicPr preferRelativeResize="0"/>
          <p:nvPr/>
        </p:nvPicPr>
        <p:blipFill>
          <a:blip r:embed="rId8">
            <a:alphaModFix/>
          </a:blip>
          <a:stretch>
            <a:fillRect/>
          </a:stretch>
        </p:blipFill>
        <p:spPr>
          <a:xfrm>
            <a:off x="0" y="1839501"/>
            <a:ext cx="6858000" cy="12322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98" name="Shape 98"/>
          <p:cNvGraphicFramePr/>
          <p:nvPr/>
        </p:nvGraphicFramePr>
        <p:xfrm>
          <a:off x="282220" y="1238954"/>
          <a:ext cx="6355650" cy="7620350"/>
        </p:xfrm>
        <a:graphic>
          <a:graphicData uri="http://schemas.openxmlformats.org/drawingml/2006/table">
            <a:tbl>
              <a:tblPr firstRow="1" bandRow="1">
                <a:noFill/>
                <a:tableStyleId>{C38A88C0-4565-4919-B4C2-41D9F131B925}</a:tableStyleId>
              </a:tblPr>
              <a:tblGrid>
                <a:gridCol w="1636900"/>
                <a:gridCol w="2600200"/>
                <a:gridCol w="2118550"/>
              </a:tblGrid>
              <a:tr h="540000">
                <a:tc>
                  <a:txBody>
                    <a:bodyPr/>
                    <a:lstStyle/>
                    <a:p>
                      <a:pPr marL="0" marR="0" lvl="0" indent="0" algn="ctr" rtl="0">
                        <a:spcBef>
                          <a:spcPts val="0"/>
                        </a:spcBef>
                        <a:buSzPct val="25000"/>
                        <a:buNone/>
                      </a:pPr>
                      <a:r>
                        <a:rPr lang="en-US" sz="2000" u="none" strike="noStrike" cap="none"/>
                        <a:t>Vocabulary </a:t>
                      </a:r>
                    </a:p>
                  </a:txBody>
                  <a:tcPr marL="91450" marR="91450" marT="45725" marB="45725" anchor="ctr"/>
                </a:tc>
                <a:tc>
                  <a:txBody>
                    <a:bodyPr/>
                    <a:lstStyle/>
                    <a:p>
                      <a:pPr marL="0" marR="0" lvl="0" indent="0" algn="ctr" rtl="0">
                        <a:spcBef>
                          <a:spcPts val="0"/>
                        </a:spcBef>
                        <a:buSzPct val="25000"/>
                        <a:buNone/>
                      </a:pPr>
                      <a:r>
                        <a:rPr lang="en-US" sz="2000" u="none" strike="noStrike" cap="none"/>
                        <a:t>Definition</a:t>
                      </a:r>
                    </a:p>
                  </a:txBody>
                  <a:tcPr marL="91450" marR="91450" marT="45725" marB="45725" anchor="ctr"/>
                </a:tc>
                <a:tc>
                  <a:txBody>
                    <a:bodyPr/>
                    <a:lstStyle/>
                    <a:p>
                      <a:pPr marL="0" marR="0" lvl="0" indent="0" algn="ctr" rtl="0">
                        <a:spcBef>
                          <a:spcPts val="0"/>
                        </a:spcBef>
                        <a:buSzPct val="25000"/>
                        <a:buNone/>
                      </a:pPr>
                      <a:r>
                        <a:rPr lang="en-US" sz="2000" u="none" strike="noStrike" cap="none"/>
                        <a:t>Image</a:t>
                      </a:r>
                    </a:p>
                  </a:txBody>
                  <a:tcPr marL="91450" marR="91450" marT="45725" marB="45725" anchor="ctr"/>
                </a:tc>
              </a:tr>
              <a:tr h="983025">
                <a:tc>
                  <a:txBody>
                    <a:bodyPr/>
                    <a:lstStyle/>
                    <a:p>
                      <a:pPr lvl="0" algn="ctr" rtl="0">
                        <a:spcBef>
                          <a:spcPts val="0"/>
                        </a:spcBef>
                        <a:buNone/>
                      </a:pPr>
                      <a:r>
                        <a:rPr lang="en-US"/>
                        <a:t>Manifest Destiny</a:t>
                      </a:r>
                    </a:p>
                  </a:txBody>
                  <a:tcPr marL="68575" marR="68575" marT="0" marB="0" anchor="ctr"/>
                </a:tc>
                <a:tc>
                  <a:txBody>
                    <a:bodyPr/>
                    <a:lstStyle/>
                    <a:p>
                      <a:pPr marL="0" marR="0" lvl="0" indent="0" algn="l" rtl="0">
                        <a:spcBef>
                          <a:spcPts val="0"/>
                        </a:spcBef>
                        <a:buSzPct val="25000"/>
                        <a:buNone/>
                      </a:pPr>
                      <a:endParaRPr sz="1350"/>
                    </a:p>
                  </a:txBody>
                  <a:tcPr marL="91450" marR="91450" marT="45725" marB="45725"/>
                </a:tc>
                <a:tc>
                  <a:txBody>
                    <a:bodyPr/>
                    <a:lstStyle/>
                    <a:p>
                      <a:pPr marL="0" marR="0" lvl="0" indent="0" algn="l" rtl="0">
                        <a:spcBef>
                          <a:spcPts val="0"/>
                        </a:spcBef>
                        <a:buSzPct val="25000"/>
                        <a:buNone/>
                      </a:pPr>
                      <a:endParaRPr sz="1350"/>
                    </a:p>
                  </a:txBody>
                  <a:tcPr marL="91450" marR="91450" marT="45725" marB="45725">
                    <a:solidFill>
                      <a:srgbClr val="D9D9D9"/>
                    </a:solidFill>
                  </a:tcPr>
                </a:tc>
              </a:tr>
              <a:tr h="962450">
                <a:tc>
                  <a:txBody>
                    <a:bodyPr/>
                    <a:lstStyle/>
                    <a:p>
                      <a:pPr lvl="0" algn="ctr" rtl="0">
                        <a:spcBef>
                          <a:spcPts val="0"/>
                        </a:spcBef>
                        <a:buClr>
                          <a:schemeClr val="dk1"/>
                        </a:buClr>
                        <a:buSzPct val="78571"/>
                        <a:buFont typeface="Arial"/>
                        <a:buNone/>
                      </a:pPr>
                      <a:r>
                        <a:rPr lang="en-US"/>
                        <a:t>The Alamo</a:t>
                      </a:r>
                    </a:p>
                  </a:txBody>
                  <a:tcPr marL="68575" marR="68575" marT="0" marB="0" anchor="ctr"/>
                </a:tc>
                <a:tc>
                  <a:txBody>
                    <a:bodyPr/>
                    <a:lstStyle/>
                    <a:p>
                      <a:pPr marL="0" marR="0" lvl="0" indent="0" algn="l" rtl="0">
                        <a:spcBef>
                          <a:spcPts val="0"/>
                        </a:spcBef>
                        <a:buSzPct val="25000"/>
                        <a:buNone/>
                      </a:pPr>
                      <a:endParaRPr sz="1350"/>
                    </a:p>
                  </a:txBody>
                  <a:tcPr marL="91450" marR="91450" marT="45725" marB="45725"/>
                </a:tc>
                <a:tc>
                  <a:txBody>
                    <a:bodyPr/>
                    <a:lstStyle/>
                    <a:p>
                      <a:pPr marL="0" marR="0" lvl="0" indent="0" algn="l" rtl="0">
                        <a:spcBef>
                          <a:spcPts val="0"/>
                        </a:spcBef>
                        <a:buSzPct val="25000"/>
                        <a:buNone/>
                      </a:pPr>
                      <a:endParaRPr sz="1350"/>
                    </a:p>
                  </a:txBody>
                  <a:tcPr marL="91450" marR="91450" marT="45725" marB="45725">
                    <a:solidFill>
                      <a:srgbClr val="EFEFEF"/>
                    </a:solidFill>
                  </a:tcPr>
                </a:tc>
              </a:tr>
              <a:tr h="1194050">
                <a:tc>
                  <a:txBody>
                    <a:bodyPr/>
                    <a:lstStyle/>
                    <a:p>
                      <a:pPr lvl="0" algn="ctr" rtl="0">
                        <a:spcBef>
                          <a:spcPts val="0"/>
                        </a:spcBef>
                        <a:buClr>
                          <a:schemeClr val="dk1"/>
                        </a:buClr>
                        <a:buSzPct val="78571"/>
                        <a:buFont typeface="Arial"/>
                        <a:buNone/>
                      </a:pPr>
                      <a:r>
                        <a:rPr lang="en-US"/>
                        <a:t>Sectionalism</a:t>
                      </a:r>
                    </a:p>
                  </a:txBody>
                  <a:tcPr marL="68575" marR="68575" marT="0" marB="0" anchor="ctr"/>
                </a:tc>
                <a:tc>
                  <a:txBody>
                    <a:bodyPr/>
                    <a:lstStyle/>
                    <a:p>
                      <a:pPr marL="0" marR="0" lvl="0" indent="0" algn="l" rtl="0">
                        <a:spcBef>
                          <a:spcPts val="0"/>
                        </a:spcBef>
                        <a:buSzPct val="25000"/>
                        <a:buNone/>
                      </a:pPr>
                      <a:endParaRPr sz="1350"/>
                    </a:p>
                  </a:txBody>
                  <a:tcPr marL="91450" marR="91450" marT="45725" marB="45725"/>
                </a:tc>
                <a:tc>
                  <a:txBody>
                    <a:bodyPr/>
                    <a:lstStyle/>
                    <a:p>
                      <a:pPr marL="0" marR="0" lvl="0" indent="0" algn="l" rtl="0">
                        <a:spcBef>
                          <a:spcPts val="0"/>
                        </a:spcBef>
                        <a:buSzPct val="25000"/>
                        <a:buNone/>
                      </a:pPr>
                      <a:endParaRPr sz="1350"/>
                    </a:p>
                  </a:txBody>
                  <a:tcPr marL="91450" marR="91450" marT="45725" marB="45725">
                    <a:solidFill>
                      <a:srgbClr val="D9D9D9"/>
                    </a:solidFill>
                  </a:tcPr>
                </a:tc>
              </a:tr>
              <a:tr h="1077400">
                <a:tc>
                  <a:txBody>
                    <a:bodyPr/>
                    <a:lstStyle/>
                    <a:p>
                      <a:pPr lvl="0" algn="ctr" rtl="0">
                        <a:spcBef>
                          <a:spcPts val="0"/>
                        </a:spcBef>
                        <a:buClr>
                          <a:schemeClr val="dk1"/>
                        </a:buClr>
                        <a:buSzPct val="78571"/>
                        <a:buFont typeface="Arial"/>
                        <a:buNone/>
                      </a:pPr>
                      <a:r>
                        <a:rPr lang="en-US"/>
                        <a:t>Exodusters</a:t>
                      </a:r>
                    </a:p>
                  </a:txBody>
                  <a:tcPr marL="68575" marR="68575" marT="0" marB="0" anchor="ctr"/>
                </a:tc>
                <a:tc>
                  <a:txBody>
                    <a:bodyPr/>
                    <a:lstStyle/>
                    <a:p>
                      <a:pPr marL="0" marR="0" lvl="0" indent="0" algn="l" rtl="0">
                        <a:spcBef>
                          <a:spcPts val="0"/>
                        </a:spcBef>
                        <a:buSzPct val="25000"/>
                        <a:buNone/>
                      </a:pPr>
                      <a:endParaRPr sz="1350"/>
                    </a:p>
                  </a:txBody>
                  <a:tcPr marL="91450" marR="91450" marT="45725" marB="45725"/>
                </a:tc>
                <a:tc>
                  <a:txBody>
                    <a:bodyPr/>
                    <a:lstStyle/>
                    <a:p>
                      <a:pPr marL="0" marR="0" lvl="0" indent="0" algn="l" rtl="0">
                        <a:spcBef>
                          <a:spcPts val="0"/>
                        </a:spcBef>
                        <a:buSzPct val="25000"/>
                        <a:buNone/>
                      </a:pPr>
                      <a:endParaRPr sz="1350"/>
                    </a:p>
                  </a:txBody>
                  <a:tcPr marL="91450" marR="91450" marT="45725" marB="45725">
                    <a:solidFill>
                      <a:srgbClr val="F3F3F3"/>
                    </a:solidFill>
                  </a:tcPr>
                </a:tc>
              </a:tr>
              <a:tr h="975225">
                <a:tc>
                  <a:txBody>
                    <a:bodyPr/>
                    <a:lstStyle/>
                    <a:p>
                      <a:pPr lvl="0" algn="ctr" rtl="0">
                        <a:spcBef>
                          <a:spcPts val="0"/>
                        </a:spcBef>
                        <a:buClr>
                          <a:schemeClr val="dk1"/>
                        </a:buClr>
                        <a:buSzPct val="78571"/>
                        <a:buFont typeface="Arial"/>
                        <a:buNone/>
                      </a:pPr>
                      <a:r>
                        <a:rPr lang="en-US"/>
                        <a:t>Gold Rush</a:t>
                      </a:r>
                    </a:p>
                  </a:txBody>
                  <a:tcPr marL="68575" marR="68575" marT="0" marB="0" anchor="ctr"/>
                </a:tc>
                <a:tc>
                  <a:txBody>
                    <a:bodyPr/>
                    <a:lstStyle/>
                    <a:p>
                      <a:pPr marL="0" marR="0" lvl="0" indent="0" algn="l" rtl="0">
                        <a:spcBef>
                          <a:spcPts val="0"/>
                        </a:spcBef>
                        <a:buSzPct val="25000"/>
                        <a:buNone/>
                      </a:pPr>
                      <a:endParaRPr sz="1350"/>
                    </a:p>
                  </a:txBody>
                  <a:tcPr marL="91450" marR="91450" marT="45725" marB="45725"/>
                </a:tc>
                <a:tc>
                  <a:txBody>
                    <a:bodyPr/>
                    <a:lstStyle/>
                    <a:p>
                      <a:pPr marL="0" marR="0" lvl="0" indent="0" algn="l" rtl="0">
                        <a:spcBef>
                          <a:spcPts val="0"/>
                        </a:spcBef>
                        <a:buSzPct val="25000"/>
                        <a:buNone/>
                      </a:pPr>
                      <a:endParaRPr sz="1350"/>
                    </a:p>
                  </a:txBody>
                  <a:tcPr marL="91450" marR="91450" marT="45725" marB="45725">
                    <a:solidFill>
                      <a:srgbClr val="D9D9D9"/>
                    </a:solidFill>
                  </a:tcPr>
                </a:tc>
              </a:tr>
              <a:tr h="936875">
                <a:tc>
                  <a:txBody>
                    <a:bodyPr/>
                    <a:lstStyle/>
                    <a:p>
                      <a:pPr lvl="0" algn="ctr" rtl="0">
                        <a:spcBef>
                          <a:spcPts val="0"/>
                        </a:spcBef>
                        <a:buClr>
                          <a:schemeClr val="dk1"/>
                        </a:buClr>
                        <a:buSzPct val="78571"/>
                        <a:buFont typeface="Arial"/>
                        <a:buNone/>
                      </a:pPr>
                      <a:r>
                        <a:rPr lang="en-US"/>
                        <a:t>49ers</a:t>
                      </a:r>
                    </a:p>
                  </a:txBody>
                  <a:tcPr marL="68575" marR="68575" marT="0" marB="0" anchor="ctr"/>
                </a:tc>
                <a:tc>
                  <a:txBody>
                    <a:bodyPr/>
                    <a:lstStyle/>
                    <a:p>
                      <a:pPr marL="0" marR="0" lvl="0" indent="0" algn="l" rtl="0">
                        <a:spcBef>
                          <a:spcPts val="0"/>
                        </a:spcBef>
                        <a:buSzPct val="25000"/>
                        <a:buNone/>
                      </a:pPr>
                      <a:endParaRPr sz="1350"/>
                    </a:p>
                  </a:txBody>
                  <a:tcPr marL="91450" marR="91450" marT="45725" marB="45725"/>
                </a:tc>
                <a:tc>
                  <a:txBody>
                    <a:bodyPr/>
                    <a:lstStyle/>
                    <a:p>
                      <a:pPr marL="0" marR="0" lvl="0" indent="0" algn="l" rtl="0">
                        <a:spcBef>
                          <a:spcPts val="0"/>
                        </a:spcBef>
                        <a:buSzPct val="25000"/>
                        <a:buNone/>
                      </a:pPr>
                      <a:endParaRPr sz="1350"/>
                    </a:p>
                  </a:txBody>
                  <a:tcPr marL="91450" marR="91450" marT="45725" marB="45725">
                    <a:solidFill>
                      <a:srgbClr val="EFEFEF"/>
                    </a:solidFill>
                  </a:tcPr>
                </a:tc>
              </a:tr>
              <a:tr h="951325">
                <a:tc>
                  <a:txBody>
                    <a:bodyPr/>
                    <a:lstStyle/>
                    <a:p>
                      <a:pPr lvl="0" algn="ctr" rtl="0">
                        <a:spcBef>
                          <a:spcPts val="0"/>
                        </a:spcBef>
                        <a:buClr>
                          <a:schemeClr val="dk1"/>
                        </a:buClr>
                        <a:buSzPct val="78571"/>
                        <a:buFont typeface="Arial"/>
                        <a:buNone/>
                      </a:pPr>
                      <a:r>
                        <a:rPr lang="en-US"/>
                        <a:t>Homestead Act</a:t>
                      </a:r>
                    </a:p>
                  </a:txBody>
                  <a:tcPr marL="68575" marR="68575" marT="0" marB="0" anchor="ctr"/>
                </a:tc>
                <a:tc>
                  <a:txBody>
                    <a:bodyPr/>
                    <a:lstStyle/>
                    <a:p>
                      <a:pPr marL="0" marR="0" lvl="0" indent="0" algn="l" rtl="0">
                        <a:spcBef>
                          <a:spcPts val="0"/>
                        </a:spcBef>
                        <a:buSzPct val="25000"/>
                        <a:buNone/>
                      </a:pPr>
                      <a:endParaRPr sz="1350"/>
                    </a:p>
                  </a:txBody>
                  <a:tcPr marL="91450" marR="91450" marT="45725" marB="45725"/>
                </a:tc>
                <a:tc>
                  <a:txBody>
                    <a:bodyPr/>
                    <a:lstStyle/>
                    <a:p>
                      <a:pPr marL="0" marR="0" lvl="0" indent="0" algn="l" rtl="0">
                        <a:spcBef>
                          <a:spcPts val="0"/>
                        </a:spcBef>
                        <a:buSzPct val="25000"/>
                        <a:buNone/>
                      </a:pPr>
                      <a:endParaRPr sz="1350"/>
                    </a:p>
                  </a:txBody>
                  <a:tcPr marL="91450" marR="91450" marT="45725" marB="45725">
                    <a:solidFill>
                      <a:srgbClr val="D9D9D9"/>
                    </a:solidFill>
                  </a:tcPr>
                </a:tc>
              </a:tr>
            </a:tbl>
          </a:graphicData>
        </a:graphic>
      </p:graphicFrame>
      <p:sp>
        <p:nvSpPr>
          <p:cNvPr id="99" name="Shape 99"/>
          <p:cNvSpPr txBox="1"/>
          <p:nvPr/>
        </p:nvSpPr>
        <p:spPr>
          <a:xfrm>
            <a:off x="395110" y="172156"/>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Manifest Destiny </a:t>
            </a:r>
            <a:r>
              <a:rPr lang="en-US" sz="2800" b="0" i="0" u="none" strike="noStrike" cap="none">
                <a:solidFill>
                  <a:srgbClr val="FF0000"/>
                </a:solidFill>
                <a:latin typeface="Impact"/>
                <a:ea typeface="Impact"/>
                <a:cs typeface="Impact"/>
                <a:sym typeface="Impact"/>
              </a:rPr>
              <a:t>Illustrated Vocabulary</a:t>
            </a:r>
          </a:p>
        </p:txBody>
      </p:sp>
      <p:sp>
        <p:nvSpPr>
          <p:cNvPr id="100" name="Shape 100"/>
          <p:cNvSpPr txBox="1"/>
          <p:nvPr/>
        </p:nvSpPr>
        <p:spPr>
          <a:xfrm>
            <a:off x="282225" y="642200"/>
            <a:ext cx="6355499" cy="596699"/>
          </a:xfrm>
          <a:prstGeom prst="rect">
            <a:avLst/>
          </a:prstGeom>
          <a:noFill/>
          <a:ln>
            <a:noFill/>
          </a:ln>
        </p:spPr>
        <p:txBody>
          <a:bodyPr lIns="91425" tIns="91425" rIns="91425" bIns="91425" anchor="ctr" anchorCtr="0">
            <a:noAutofit/>
          </a:bodyPr>
          <a:lstStyle/>
          <a:p>
            <a:pPr lvl="0" rtl="0">
              <a:spcBef>
                <a:spcPts val="0"/>
              </a:spcBef>
              <a:buNone/>
            </a:pPr>
            <a:r>
              <a:rPr lang="en-US" sz="1200" b="1"/>
              <a:t>Directions</a:t>
            </a:r>
            <a:r>
              <a:rPr lang="en-US" sz="1200"/>
              <a:t>: Research each vocabulary term below and type your own definition in the 2nd column. Then look for an image that best symbolizes it and insert it in the 3rd column.  </a:t>
            </a:r>
          </a:p>
        </p:txBody>
      </p:sp>
      <p:pic>
        <p:nvPicPr>
          <p:cNvPr id="101" name="Shape 101"/>
          <p:cNvPicPr preferRelativeResize="0"/>
          <p:nvPr/>
        </p:nvPicPr>
        <p:blipFill>
          <a:blip r:embed="rId3">
            <a:alphaModFix/>
          </a:blip>
          <a:stretch>
            <a:fillRect/>
          </a:stretch>
        </p:blipFill>
        <p:spPr>
          <a:xfrm>
            <a:off x="5362500" y="7353496"/>
            <a:ext cx="266424" cy="263025"/>
          </a:xfrm>
          <a:prstGeom prst="rect">
            <a:avLst/>
          </a:prstGeom>
          <a:noFill/>
          <a:ln>
            <a:noFill/>
          </a:ln>
        </p:spPr>
      </p:pic>
      <p:pic>
        <p:nvPicPr>
          <p:cNvPr id="102" name="Shape 102"/>
          <p:cNvPicPr preferRelativeResize="0"/>
          <p:nvPr/>
        </p:nvPicPr>
        <p:blipFill>
          <a:blip r:embed="rId3">
            <a:alphaModFix/>
          </a:blip>
          <a:stretch>
            <a:fillRect/>
          </a:stretch>
        </p:blipFill>
        <p:spPr>
          <a:xfrm>
            <a:off x="5362500" y="2111946"/>
            <a:ext cx="266424" cy="263025"/>
          </a:xfrm>
          <a:prstGeom prst="rect">
            <a:avLst/>
          </a:prstGeom>
          <a:noFill/>
          <a:ln>
            <a:noFill/>
          </a:ln>
        </p:spPr>
      </p:pic>
      <p:pic>
        <p:nvPicPr>
          <p:cNvPr id="103" name="Shape 103"/>
          <p:cNvPicPr preferRelativeResize="0"/>
          <p:nvPr/>
        </p:nvPicPr>
        <p:blipFill>
          <a:blip r:embed="rId3">
            <a:alphaModFix/>
          </a:blip>
          <a:stretch>
            <a:fillRect/>
          </a:stretch>
        </p:blipFill>
        <p:spPr>
          <a:xfrm>
            <a:off x="5362500" y="3130446"/>
            <a:ext cx="266424" cy="263025"/>
          </a:xfrm>
          <a:prstGeom prst="rect">
            <a:avLst/>
          </a:prstGeom>
          <a:noFill/>
          <a:ln>
            <a:noFill/>
          </a:ln>
        </p:spPr>
      </p:pic>
      <p:pic>
        <p:nvPicPr>
          <p:cNvPr id="104" name="Shape 104"/>
          <p:cNvPicPr preferRelativeResize="0"/>
          <p:nvPr/>
        </p:nvPicPr>
        <p:blipFill>
          <a:blip r:embed="rId3">
            <a:alphaModFix/>
          </a:blip>
          <a:stretch>
            <a:fillRect/>
          </a:stretch>
        </p:blipFill>
        <p:spPr>
          <a:xfrm>
            <a:off x="5362500" y="4136871"/>
            <a:ext cx="266424" cy="263025"/>
          </a:xfrm>
          <a:prstGeom prst="rect">
            <a:avLst/>
          </a:prstGeom>
          <a:noFill/>
          <a:ln>
            <a:noFill/>
          </a:ln>
        </p:spPr>
      </p:pic>
      <p:pic>
        <p:nvPicPr>
          <p:cNvPr id="105" name="Shape 105"/>
          <p:cNvPicPr preferRelativeResize="0"/>
          <p:nvPr/>
        </p:nvPicPr>
        <p:blipFill>
          <a:blip r:embed="rId3">
            <a:alphaModFix/>
          </a:blip>
          <a:stretch>
            <a:fillRect/>
          </a:stretch>
        </p:blipFill>
        <p:spPr>
          <a:xfrm>
            <a:off x="5362500" y="8267896"/>
            <a:ext cx="266424" cy="263025"/>
          </a:xfrm>
          <a:prstGeom prst="rect">
            <a:avLst/>
          </a:prstGeom>
          <a:noFill/>
          <a:ln>
            <a:noFill/>
          </a:ln>
        </p:spPr>
      </p:pic>
      <p:pic>
        <p:nvPicPr>
          <p:cNvPr id="106" name="Shape 106"/>
          <p:cNvPicPr preferRelativeResize="0"/>
          <p:nvPr/>
        </p:nvPicPr>
        <p:blipFill>
          <a:blip r:embed="rId3">
            <a:alphaModFix/>
          </a:blip>
          <a:stretch>
            <a:fillRect/>
          </a:stretch>
        </p:blipFill>
        <p:spPr>
          <a:xfrm>
            <a:off x="5438700" y="6362896"/>
            <a:ext cx="266424" cy="263025"/>
          </a:xfrm>
          <a:prstGeom prst="rect">
            <a:avLst/>
          </a:prstGeom>
          <a:noFill/>
          <a:ln>
            <a:noFill/>
          </a:ln>
        </p:spPr>
      </p:pic>
      <p:pic>
        <p:nvPicPr>
          <p:cNvPr id="107" name="Shape 107"/>
          <p:cNvPicPr preferRelativeResize="0"/>
          <p:nvPr/>
        </p:nvPicPr>
        <p:blipFill>
          <a:blip r:embed="rId3">
            <a:alphaModFix/>
          </a:blip>
          <a:stretch>
            <a:fillRect/>
          </a:stretch>
        </p:blipFill>
        <p:spPr>
          <a:xfrm>
            <a:off x="5362500" y="5249884"/>
            <a:ext cx="266424" cy="26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395110" y="54303"/>
            <a:ext cx="6129866"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Battle of the Alamo</a:t>
            </a:r>
          </a:p>
        </p:txBody>
      </p:sp>
      <p:sp>
        <p:nvSpPr>
          <p:cNvPr id="113" name="Shape 113"/>
          <p:cNvSpPr txBox="1"/>
          <p:nvPr/>
        </p:nvSpPr>
        <p:spPr>
          <a:xfrm>
            <a:off x="117825" y="510725"/>
            <a:ext cx="6740100" cy="1033500"/>
          </a:xfrm>
          <a:prstGeom prst="rect">
            <a:avLst/>
          </a:prstGeom>
          <a:noFill/>
          <a:ln>
            <a:noFill/>
          </a:ln>
        </p:spPr>
        <p:txBody>
          <a:bodyPr lIns="91425" tIns="91425" rIns="91425" bIns="91425" anchor="t" anchorCtr="0">
            <a:noAutofit/>
          </a:bodyPr>
          <a:lstStyle/>
          <a:p>
            <a:pPr lvl="0" rtl="0">
              <a:spcBef>
                <a:spcPts val="0"/>
              </a:spcBef>
              <a:buNone/>
            </a:pPr>
            <a:r>
              <a:rPr lang="en-US" sz="1200" b="1"/>
              <a:t>Directions</a:t>
            </a:r>
            <a:r>
              <a:rPr lang="en-US" sz="1200"/>
              <a:t>: The </a:t>
            </a:r>
            <a:r>
              <a:rPr lang="en-US" sz="1200" b="1" u="sng">
                <a:solidFill>
                  <a:schemeClr val="hlink"/>
                </a:solidFill>
                <a:hlinkClick r:id="rId3"/>
              </a:rPr>
              <a:t>Battle of the Alamo</a:t>
            </a:r>
            <a:r>
              <a:rPr lang="en-US" sz="1200"/>
              <a:t> in 1836 was a pivotal event in the Texas Revolution and American History. First find a picture of the Alamo and paste it below. Then complete the boxes by researching  who </a:t>
            </a:r>
            <a:r>
              <a:rPr lang="en-US" sz="1200" b="1" u="sng">
                <a:solidFill>
                  <a:schemeClr val="hlink"/>
                </a:solidFill>
                <a:hlinkClick r:id="rId4"/>
              </a:rPr>
              <a:t>the Alamo’s defenders were</a:t>
            </a:r>
            <a:r>
              <a:rPr lang="en-US" sz="1200"/>
              <a:t> and why they were inside the fort, </a:t>
            </a:r>
            <a:r>
              <a:rPr lang="en-US" sz="1200" b="1" u="sng">
                <a:solidFill>
                  <a:schemeClr val="hlink"/>
                </a:solidFill>
                <a:hlinkClick r:id="rId5"/>
              </a:rPr>
              <a:t>who the attackers were</a:t>
            </a:r>
            <a:r>
              <a:rPr lang="en-US" sz="1200"/>
              <a:t> and why they were attacking the Alamo, and </a:t>
            </a:r>
            <a:r>
              <a:rPr lang="en-US" sz="1200" b="1" u="sng">
                <a:solidFill>
                  <a:schemeClr val="hlink"/>
                </a:solidFill>
                <a:hlinkClick r:id="rId6"/>
              </a:rPr>
              <a:t>what happened and its impact.</a:t>
            </a:r>
          </a:p>
        </p:txBody>
      </p:sp>
      <p:sp>
        <p:nvSpPr>
          <p:cNvPr id="114" name="Shape 114"/>
          <p:cNvSpPr/>
          <p:nvPr/>
        </p:nvSpPr>
        <p:spPr>
          <a:xfrm>
            <a:off x="782200" y="2559575"/>
            <a:ext cx="5497499" cy="4131299"/>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15" name="Shape 115"/>
          <p:cNvPicPr preferRelativeResize="0"/>
          <p:nvPr/>
        </p:nvPicPr>
        <p:blipFill>
          <a:blip r:embed="rId7">
            <a:alphaModFix/>
          </a:blip>
          <a:stretch>
            <a:fillRect/>
          </a:stretch>
        </p:blipFill>
        <p:spPr>
          <a:xfrm>
            <a:off x="3384157" y="4431457"/>
            <a:ext cx="293584" cy="281093"/>
          </a:xfrm>
          <a:prstGeom prst="rect">
            <a:avLst/>
          </a:prstGeom>
          <a:noFill/>
          <a:ln>
            <a:noFill/>
          </a:ln>
        </p:spPr>
      </p:pic>
      <p:sp>
        <p:nvSpPr>
          <p:cNvPr id="116" name="Shape 116"/>
          <p:cNvSpPr/>
          <p:nvPr/>
        </p:nvSpPr>
        <p:spPr>
          <a:xfrm>
            <a:off x="117825" y="6809350"/>
            <a:ext cx="3297299" cy="2180400"/>
          </a:xfrm>
          <a:prstGeom prst="wedgeRectCallout">
            <a:avLst>
              <a:gd name="adj1" fmla="val -3789"/>
              <a:gd name="adj2" fmla="val -91980"/>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a:latin typeface="Anton"/>
                <a:ea typeface="Anton"/>
                <a:cs typeface="Anton"/>
                <a:sym typeface="Anton"/>
              </a:rPr>
              <a:t>The Alamo’s Defenders </a:t>
            </a:r>
          </a:p>
          <a:p>
            <a:pPr lvl="0" rtl="0">
              <a:spcBef>
                <a:spcPts val="0"/>
              </a:spcBef>
              <a:buNone/>
            </a:pPr>
            <a:endParaRPr/>
          </a:p>
          <a:p>
            <a:pPr lvl="0" rt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US">
                <a:solidFill>
                  <a:schemeClr val="dk1"/>
                </a:solidFill>
              </a:rPr>
              <a:t>Type your response here.</a:t>
            </a:r>
          </a:p>
        </p:txBody>
      </p:sp>
      <p:sp>
        <p:nvSpPr>
          <p:cNvPr id="117" name="Shape 117"/>
          <p:cNvSpPr/>
          <p:nvPr/>
        </p:nvSpPr>
        <p:spPr>
          <a:xfrm>
            <a:off x="1603300" y="1421175"/>
            <a:ext cx="5039999" cy="1468800"/>
          </a:xfrm>
          <a:prstGeom prst="wedgeRectCallout">
            <a:avLst>
              <a:gd name="adj1" fmla="val -7396"/>
              <a:gd name="adj2" fmla="val 98046"/>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a:latin typeface="Anton"/>
                <a:ea typeface="Anton"/>
                <a:cs typeface="Anton"/>
                <a:sym typeface="Anton"/>
              </a:rPr>
              <a:t>The Alamo’s Attackers</a:t>
            </a:r>
          </a:p>
          <a:p>
            <a:pPr lvl="0" rtl="0">
              <a:spcBef>
                <a:spcPts val="0"/>
              </a:spcBef>
              <a:buNone/>
            </a:pPr>
            <a:endParaRPr/>
          </a:p>
          <a:p>
            <a:pPr lvl="0" rtl="0">
              <a:spcBef>
                <a:spcPts val="0"/>
              </a:spcBef>
              <a:buClr>
                <a:schemeClr val="dk1"/>
              </a:buClr>
              <a:buFont typeface="Arial"/>
              <a:buNone/>
            </a:pPr>
            <a:r>
              <a:rPr lang="en-US">
                <a:solidFill>
                  <a:schemeClr val="dk1"/>
                </a:solidFill>
              </a:rPr>
              <a:t>Type your response here.</a:t>
            </a:r>
          </a:p>
        </p:txBody>
      </p:sp>
      <p:sp>
        <p:nvSpPr>
          <p:cNvPr id="118" name="Shape 118"/>
          <p:cNvSpPr/>
          <p:nvPr/>
        </p:nvSpPr>
        <p:spPr>
          <a:xfrm>
            <a:off x="3624550" y="6806600"/>
            <a:ext cx="3101099" cy="2015999"/>
          </a:xfrm>
          <a:prstGeom prst="wedgeRectCallout">
            <a:avLst>
              <a:gd name="adj1" fmla="val -15156"/>
              <a:gd name="adj2" fmla="val -49909"/>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a:latin typeface="Anton"/>
                <a:ea typeface="Anton"/>
                <a:cs typeface="Anton"/>
                <a:sym typeface="Anton"/>
              </a:rPr>
              <a:t>Results of the Battle</a:t>
            </a:r>
          </a:p>
          <a:p>
            <a:pPr lvl="0" rtl="0">
              <a:spcBef>
                <a:spcPts val="0"/>
              </a:spcBef>
              <a:buNone/>
            </a:pPr>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US">
                <a:solidFill>
                  <a:schemeClr val="dk1"/>
                </a:solidFill>
              </a:rPr>
              <a:t>Type your response here.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Piecing Together America</a:t>
            </a:r>
          </a:p>
        </p:txBody>
      </p:sp>
      <p:sp>
        <p:nvSpPr>
          <p:cNvPr id="124" name="Shape 124"/>
          <p:cNvSpPr txBox="1"/>
          <p:nvPr/>
        </p:nvSpPr>
        <p:spPr>
          <a:xfrm>
            <a:off x="119400" y="586775"/>
            <a:ext cx="6629400" cy="990299"/>
          </a:xfrm>
          <a:prstGeom prst="rect">
            <a:avLst/>
          </a:prstGeom>
          <a:noFill/>
          <a:ln>
            <a:noFill/>
          </a:ln>
        </p:spPr>
        <p:txBody>
          <a:bodyPr lIns="91425" tIns="91425" rIns="91425" bIns="91425" anchor="ctr" anchorCtr="0">
            <a:noAutofit/>
          </a:bodyPr>
          <a:lstStyle/>
          <a:p>
            <a:pPr lvl="0" rtl="0">
              <a:spcBef>
                <a:spcPts val="0"/>
              </a:spcBef>
              <a:buNone/>
            </a:pPr>
            <a:r>
              <a:rPr lang="en-US" sz="1200" b="1"/>
              <a:t>Directions</a:t>
            </a:r>
            <a:r>
              <a:rPr lang="en-US" sz="1200"/>
              <a:t>:The continental United States </a:t>
            </a:r>
            <a:r>
              <a:rPr lang="en-US" sz="1200" b="1" u="sng">
                <a:solidFill>
                  <a:schemeClr val="hlink"/>
                </a:solidFill>
                <a:hlinkClick r:id="rId3"/>
              </a:rPr>
              <a:t>came together in chunks throughout the 1800’s</a:t>
            </a:r>
            <a:r>
              <a:rPr lang="en-US" sz="1200"/>
              <a:t>. Form a map of the complete continental United States by spinning, dragging, and dropping each region. Then in add a textbox next to each one, label 1) what this region is; 2) when it became part of the United States; and 3) how it became part of the United States</a:t>
            </a:r>
          </a:p>
        </p:txBody>
      </p:sp>
      <p:pic>
        <p:nvPicPr>
          <p:cNvPr id="125" name="Shape 125" descr="Louisiana.png"/>
          <p:cNvPicPr preferRelativeResize="0"/>
          <p:nvPr/>
        </p:nvPicPr>
        <p:blipFill>
          <a:blip r:embed="rId4">
            <a:alphaModFix/>
          </a:blip>
          <a:stretch>
            <a:fillRect/>
          </a:stretch>
        </p:blipFill>
        <p:spPr>
          <a:xfrm rot="2739704">
            <a:off x="1534152" y="3023212"/>
            <a:ext cx="3601178" cy="3445110"/>
          </a:xfrm>
          <a:prstGeom prst="rect">
            <a:avLst/>
          </a:prstGeom>
          <a:noFill/>
          <a:ln>
            <a:noFill/>
          </a:ln>
        </p:spPr>
      </p:pic>
      <p:pic>
        <p:nvPicPr>
          <p:cNvPr id="126" name="Shape 126" descr="Oregon.png"/>
          <p:cNvPicPr preferRelativeResize="0"/>
          <p:nvPr/>
        </p:nvPicPr>
        <p:blipFill>
          <a:blip r:embed="rId5">
            <a:alphaModFix/>
          </a:blip>
          <a:stretch>
            <a:fillRect/>
          </a:stretch>
        </p:blipFill>
        <p:spPr>
          <a:xfrm rot="-3787354">
            <a:off x="1007786" y="2045997"/>
            <a:ext cx="1606680" cy="1539463"/>
          </a:xfrm>
          <a:prstGeom prst="rect">
            <a:avLst/>
          </a:prstGeom>
          <a:noFill/>
          <a:ln>
            <a:noFill/>
          </a:ln>
        </p:spPr>
      </p:pic>
      <p:pic>
        <p:nvPicPr>
          <p:cNvPr id="127" name="Shape 127" descr="Texas.png"/>
          <p:cNvPicPr preferRelativeResize="0"/>
          <p:nvPr/>
        </p:nvPicPr>
        <p:blipFill>
          <a:blip r:embed="rId6">
            <a:alphaModFix/>
          </a:blip>
          <a:stretch>
            <a:fillRect/>
          </a:stretch>
        </p:blipFill>
        <p:spPr>
          <a:xfrm rot="-2023204">
            <a:off x="3633853" y="1316467"/>
            <a:ext cx="2667247" cy="2421292"/>
          </a:xfrm>
          <a:prstGeom prst="rect">
            <a:avLst/>
          </a:prstGeom>
          <a:noFill/>
          <a:ln>
            <a:noFill/>
          </a:ln>
        </p:spPr>
      </p:pic>
      <p:pic>
        <p:nvPicPr>
          <p:cNvPr id="128" name="Shape 128" descr="USA.png"/>
          <p:cNvPicPr preferRelativeResize="0"/>
          <p:nvPr/>
        </p:nvPicPr>
        <p:blipFill>
          <a:blip r:embed="rId7">
            <a:alphaModFix/>
          </a:blip>
          <a:stretch>
            <a:fillRect/>
          </a:stretch>
        </p:blipFill>
        <p:spPr>
          <a:xfrm rot="2307529">
            <a:off x="923621" y="4408894"/>
            <a:ext cx="2865113" cy="3340486"/>
          </a:xfrm>
          <a:prstGeom prst="rect">
            <a:avLst/>
          </a:prstGeom>
          <a:noFill/>
          <a:ln>
            <a:noFill/>
          </a:ln>
        </p:spPr>
      </p:pic>
      <p:pic>
        <p:nvPicPr>
          <p:cNvPr id="129" name="Shape 129" descr="Florida.png"/>
          <p:cNvPicPr preferRelativeResize="0"/>
          <p:nvPr/>
        </p:nvPicPr>
        <p:blipFill>
          <a:blip r:embed="rId8">
            <a:alphaModFix/>
          </a:blip>
          <a:stretch>
            <a:fillRect/>
          </a:stretch>
        </p:blipFill>
        <p:spPr>
          <a:xfrm rot="6615642">
            <a:off x="1036916" y="3653191"/>
            <a:ext cx="894358" cy="1210646"/>
          </a:xfrm>
          <a:prstGeom prst="rect">
            <a:avLst/>
          </a:prstGeom>
          <a:noFill/>
          <a:ln>
            <a:noFill/>
          </a:ln>
        </p:spPr>
      </p:pic>
      <p:pic>
        <p:nvPicPr>
          <p:cNvPr id="130" name="Shape 130" descr="Cali.png"/>
          <p:cNvPicPr preferRelativeResize="0"/>
          <p:nvPr/>
        </p:nvPicPr>
        <p:blipFill>
          <a:blip r:embed="rId9">
            <a:alphaModFix/>
          </a:blip>
          <a:stretch>
            <a:fillRect/>
          </a:stretch>
        </p:blipFill>
        <p:spPr>
          <a:xfrm rot="2777215">
            <a:off x="4819197" y="3626644"/>
            <a:ext cx="1677912" cy="1890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195600" y="5430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Oregon Trail</a:t>
            </a:r>
          </a:p>
        </p:txBody>
      </p:sp>
      <p:sp>
        <p:nvSpPr>
          <p:cNvPr id="136" name="Shape 136"/>
          <p:cNvSpPr txBox="1"/>
          <p:nvPr/>
        </p:nvSpPr>
        <p:spPr>
          <a:xfrm>
            <a:off x="77125" y="425100"/>
            <a:ext cx="6698100" cy="820800"/>
          </a:xfrm>
          <a:prstGeom prst="rect">
            <a:avLst/>
          </a:prstGeom>
          <a:noFill/>
          <a:ln>
            <a:noFill/>
          </a:ln>
        </p:spPr>
        <p:txBody>
          <a:bodyPr lIns="91425" tIns="91425" rIns="91425" bIns="91425" anchor="ctr" anchorCtr="0">
            <a:noAutofit/>
          </a:bodyPr>
          <a:lstStyle/>
          <a:p>
            <a:pPr lvl="0" rtl="0">
              <a:spcBef>
                <a:spcPts val="0"/>
              </a:spcBef>
              <a:buNone/>
            </a:pPr>
            <a:r>
              <a:rPr lang="en-US" sz="1200" b="1"/>
              <a:t>Directions</a:t>
            </a:r>
            <a:r>
              <a:rPr lang="en-US" sz="1200"/>
              <a:t>: One of the most </a:t>
            </a:r>
            <a:r>
              <a:rPr lang="en-US" sz="1200" b="1" u="sng">
                <a:solidFill>
                  <a:schemeClr val="hlink"/>
                </a:solidFill>
                <a:hlinkClick r:id="rId3"/>
              </a:rPr>
              <a:t>popular routes</a:t>
            </a:r>
            <a:r>
              <a:rPr lang="en-US" sz="1200"/>
              <a:t> to the west in the mid-1800’s was the 2,000 mile Oregon Trail. </a:t>
            </a:r>
            <a:r>
              <a:rPr lang="en-US" sz="1200" b="1" u="sng">
                <a:solidFill>
                  <a:schemeClr val="hlink"/>
                </a:solidFill>
                <a:hlinkClick r:id="rId4"/>
              </a:rPr>
              <a:t>Research about the trail</a:t>
            </a:r>
            <a:r>
              <a:rPr lang="en-US" sz="1200"/>
              <a:t> then use the “Scribble” tool to draw in the route of the Oregon Trail. Finally, complete the boxes below with what you learned about the trail’s history.</a:t>
            </a:r>
          </a:p>
        </p:txBody>
      </p:sp>
      <p:pic>
        <p:nvPicPr>
          <p:cNvPr id="137" name="Shape 137"/>
          <p:cNvPicPr preferRelativeResize="0"/>
          <p:nvPr/>
        </p:nvPicPr>
        <p:blipFill>
          <a:blip r:embed="rId5">
            <a:alphaModFix/>
          </a:blip>
          <a:stretch>
            <a:fillRect/>
          </a:stretch>
        </p:blipFill>
        <p:spPr>
          <a:xfrm>
            <a:off x="213901" y="1327650"/>
            <a:ext cx="6430199" cy="4132950"/>
          </a:xfrm>
          <a:prstGeom prst="rect">
            <a:avLst/>
          </a:prstGeom>
          <a:noFill/>
          <a:ln>
            <a:noFill/>
          </a:ln>
        </p:spPr>
      </p:pic>
      <p:sp>
        <p:nvSpPr>
          <p:cNvPr id="138" name="Shape 138"/>
          <p:cNvSpPr txBox="1"/>
          <p:nvPr/>
        </p:nvSpPr>
        <p:spPr>
          <a:xfrm>
            <a:off x="195600" y="5542350"/>
            <a:ext cx="2095799" cy="16965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solidFill>
                  <a:srgbClr val="351C75"/>
                </a:solidFill>
                <a:latin typeface="Impact"/>
                <a:ea typeface="Impact"/>
                <a:cs typeface="Impact"/>
                <a:sym typeface="Impact"/>
              </a:rPr>
              <a:t>Who?</a:t>
            </a:r>
          </a:p>
          <a:p>
            <a:pPr lvl="0" rtl="0">
              <a:spcBef>
                <a:spcPts val="0"/>
              </a:spcBef>
              <a:buNone/>
            </a:pPr>
            <a:endParaRPr/>
          </a:p>
          <a:p>
            <a:pPr lvl="0">
              <a:spcBef>
                <a:spcPts val="0"/>
              </a:spcBef>
              <a:buNone/>
            </a:pPr>
            <a:endParaRPr/>
          </a:p>
        </p:txBody>
      </p:sp>
      <p:sp>
        <p:nvSpPr>
          <p:cNvPr id="139" name="Shape 139"/>
          <p:cNvSpPr txBox="1"/>
          <p:nvPr/>
        </p:nvSpPr>
        <p:spPr>
          <a:xfrm>
            <a:off x="2362650" y="5542350"/>
            <a:ext cx="2095799" cy="16965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solidFill>
                  <a:srgbClr val="351C75"/>
                </a:solidFill>
                <a:latin typeface="Impact"/>
                <a:ea typeface="Impact"/>
                <a:cs typeface="Impact"/>
                <a:sym typeface="Impact"/>
              </a:rPr>
              <a:t>What?</a:t>
            </a:r>
          </a:p>
          <a:p>
            <a:pPr lvl="0" rtl="0">
              <a:spcBef>
                <a:spcPts val="0"/>
              </a:spcBef>
              <a:buNone/>
            </a:pPr>
            <a:endParaRPr/>
          </a:p>
          <a:p>
            <a:pPr lvl="0" rtl="0">
              <a:spcBef>
                <a:spcPts val="0"/>
              </a:spcBef>
              <a:buNone/>
            </a:pPr>
            <a:endParaRPr/>
          </a:p>
        </p:txBody>
      </p:sp>
      <p:sp>
        <p:nvSpPr>
          <p:cNvPr id="140" name="Shape 140"/>
          <p:cNvSpPr txBox="1"/>
          <p:nvPr/>
        </p:nvSpPr>
        <p:spPr>
          <a:xfrm>
            <a:off x="4530000" y="5542350"/>
            <a:ext cx="2095799" cy="16965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solidFill>
                  <a:srgbClr val="351C75"/>
                </a:solidFill>
                <a:latin typeface="Impact"/>
                <a:ea typeface="Impact"/>
                <a:cs typeface="Impact"/>
                <a:sym typeface="Impact"/>
              </a:rPr>
              <a:t>When?</a:t>
            </a:r>
          </a:p>
          <a:p>
            <a:pPr lvl="0" rtl="0">
              <a:spcBef>
                <a:spcPts val="0"/>
              </a:spcBef>
              <a:buNone/>
            </a:pPr>
            <a:endParaRPr/>
          </a:p>
          <a:p>
            <a:pPr lvl="0" rtl="0">
              <a:spcBef>
                <a:spcPts val="0"/>
              </a:spcBef>
              <a:buNone/>
            </a:pPr>
            <a:endParaRPr/>
          </a:p>
        </p:txBody>
      </p:sp>
      <p:sp>
        <p:nvSpPr>
          <p:cNvPr id="141" name="Shape 141"/>
          <p:cNvSpPr txBox="1"/>
          <p:nvPr/>
        </p:nvSpPr>
        <p:spPr>
          <a:xfrm>
            <a:off x="195600" y="7320600"/>
            <a:ext cx="2095799" cy="16965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solidFill>
                  <a:srgbClr val="351C75"/>
                </a:solidFill>
                <a:latin typeface="Impact"/>
                <a:ea typeface="Impact"/>
                <a:cs typeface="Impact"/>
                <a:sym typeface="Impact"/>
              </a:rPr>
              <a:t>Where?</a:t>
            </a:r>
          </a:p>
          <a:p>
            <a:pPr lvl="0" rtl="0">
              <a:spcBef>
                <a:spcPts val="0"/>
              </a:spcBef>
              <a:buNone/>
            </a:pPr>
            <a:endParaRPr/>
          </a:p>
          <a:p>
            <a:pPr lvl="0" rtl="0">
              <a:spcBef>
                <a:spcPts val="0"/>
              </a:spcBef>
              <a:buNone/>
            </a:pPr>
            <a:endParaRPr/>
          </a:p>
        </p:txBody>
      </p:sp>
      <p:sp>
        <p:nvSpPr>
          <p:cNvPr id="142" name="Shape 142"/>
          <p:cNvSpPr txBox="1"/>
          <p:nvPr/>
        </p:nvSpPr>
        <p:spPr>
          <a:xfrm>
            <a:off x="2362800" y="7320600"/>
            <a:ext cx="2095799" cy="16965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solidFill>
                  <a:srgbClr val="351C75"/>
                </a:solidFill>
                <a:latin typeface="Impact"/>
                <a:ea typeface="Impact"/>
                <a:cs typeface="Impact"/>
                <a:sym typeface="Impact"/>
              </a:rPr>
              <a:t>Why?</a:t>
            </a:r>
          </a:p>
          <a:p>
            <a:pPr lvl="0" rtl="0">
              <a:spcBef>
                <a:spcPts val="0"/>
              </a:spcBef>
              <a:buNone/>
            </a:pPr>
            <a:endParaRPr/>
          </a:p>
          <a:p>
            <a:pPr lvl="0" rtl="0">
              <a:spcBef>
                <a:spcPts val="0"/>
              </a:spcBef>
              <a:buNone/>
            </a:pPr>
            <a:endParaRPr/>
          </a:p>
        </p:txBody>
      </p:sp>
      <p:sp>
        <p:nvSpPr>
          <p:cNvPr id="143" name="Shape 143"/>
          <p:cNvSpPr txBox="1"/>
          <p:nvPr/>
        </p:nvSpPr>
        <p:spPr>
          <a:xfrm>
            <a:off x="4530000" y="7320600"/>
            <a:ext cx="2095799" cy="16965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a:solidFill>
                  <a:srgbClr val="351C75"/>
                </a:solidFill>
                <a:latin typeface="Impact"/>
                <a:ea typeface="Impact"/>
                <a:cs typeface="Impact"/>
                <a:sym typeface="Impact"/>
              </a:rPr>
              <a:t>How?</a:t>
            </a:r>
          </a:p>
          <a:p>
            <a:pPr lvl="0" rtl="0">
              <a:spcBef>
                <a:spcPts val="0"/>
              </a:spcBef>
              <a:buNone/>
            </a:pPr>
            <a:endParaRPr/>
          </a:p>
          <a:p>
            <a:pPr lvl="0" rt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5606700" y="1168462"/>
            <a:ext cx="1162050" cy="7937124"/>
          </a:xfrm>
          <a:prstGeom prst="rect">
            <a:avLst/>
          </a:prstGeom>
          <a:noFill/>
          <a:ln>
            <a:noFill/>
          </a:ln>
        </p:spPr>
      </p:pic>
      <p:sp>
        <p:nvSpPr>
          <p:cNvPr id="149" name="Shape 149"/>
          <p:cNvSpPr txBox="1"/>
          <p:nvPr/>
        </p:nvSpPr>
        <p:spPr>
          <a:xfrm>
            <a:off x="195600" y="-2190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Indian Wars Timeline</a:t>
            </a:r>
          </a:p>
        </p:txBody>
      </p:sp>
      <p:sp>
        <p:nvSpPr>
          <p:cNvPr id="150" name="Shape 150"/>
          <p:cNvSpPr txBox="1"/>
          <p:nvPr/>
        </p:nvSpPr>
        <p:spPr>
          <a:xfrm>
            <a:off x="132200" y="432900"/>
            <a:ext cx="6560699" cy="735599"/>
          </a:xfrm>
          <a:prstGeom prst="rect">
            <a:avLst/>
          </a:prstGeom>
          <a:noFill/>
          <a:ln>
            <a:noFill/>
          </a:ln>
        </p:spPr>
        <p:txBody>
          <a:bodyPr lIns="91425" tIns="91425" rIns="91425" bIns="91425" anchor="ctr" anchorCtr="0">
            <a:noAutofit/>
          </a:bodyPr>
          <a:lstStyle/>
          <a:p>
            <a:pPr lvl="0" rtl="0">
              <a:spcBef>
                <a:spcPts val="0"/>
              </a:spcBef>
              <a:buNone/>
            </a:pPr>
            <a:r>
              <a:rPr lang="en-US" sz="1200" b="1"/>
              <a:t>Directions</a:t>
            </a:r>
            <a:r>
              <a:rPr lang="en-US" sz="1200"/>
              <a:t>: As American settlers moved West, they frequently came into conflict with American Indians. </a:t>
            </a:r>
            <a:r>
              <a:rPr lang="en-US" sz="1200" b="1" u="sng">
                <a:solidFill>
                  <a:schemeClr val="hlink"/>
                </a:solidFill>
                <a:hlinkClick r:id="rId4"/>
              </a:rPr>
              <a:t>Research about</a:t>
            </a:r>
            <a:r>
              <a:rPr lang="en-US" sz="1200"/>
              <a:t> battles, events, and treaties of the </a:t>
            </a:r>
            <a:r>
              <a:rPr lang="en-US" sz="1200" b="1" u="sng">
                <a:solidFill>
                  <a:schemeClr val="hlink"/>
                </a:solidFill>
                <a:hlinkClick r:id="rId5"/>
              </a:rPr>
              <a:t>American Indian Wars</a:t>
            </a:r>
            <a:r>
              <a:rPr lang="en-US" sz="1200"/>
              <a:t>. Drag and drop the events into the correct places on the timeline, then insert “Callout” boxes pointing to each and briefly explain the significance in each one. </a:t>
            </a:r>
          </a:p>
        </p:txBody>
      </p:sp>
      <p:sp>
        <p:nvSpPr>
          <p:cNvPr id="151" name="Shape 151"/>
          <p:cNvSpPr txBox="1"/>
          <p:nvPr/>
        </p:nvSpPr>
        <p:spPr>
          <a:xfrm>
            <a:off x="453600" y="3171350"/>
            <a:ext cx="2109599" cy="317400"/>
          </a:xfrm>
          <a:prstGeom prst="rect">
            <a:avLst/>
          </a:prstGeom>
          <a:solidFill>
            <a:srgbClr val="E6B8A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a:t>Sioux Wars</a:t>
            </a:r>
          </a:p>
        </p:txBody>
      </p:sp>
      <p:sp>
        <p:nvSpPr>
          <p:cNvPr id="152" name="Shape 152"/>
          <p:cNvSpPr txBox="1"/>
          <p:nvPr/>
        </p:nvSpPr>
        <p:spPr>
          <a:xfrm>
            <a:off x="132200" y="2656550"/>
            <a:ext cx="2384100" cy="3840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a:t>Sand Creek Massacre</a:t>
            </a:r>
          </a:p>
        </p:txBody>
      </p:sp>
      <p:sp>
        <p:nvSpPr>
          <p:cNvPr id="153" name="Shape 153"/>
          <p:cNvSpPr txBox="1"/>
          <p:nvPr/>
        </p:nvSpPr>
        <p:spPr>
          <a:xfrm>
            <a:off x="566525" y="4606625"/>
            <a:ext cx="2633099" cy="384000"/>
          </a:xfrm>
          <a:prstGeom prst="rect">
            <a:avLst/>
          </a:prstGeom>
          <a:solidFill>
            <a:srgbClr val="A4C2F4"/>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a:solidFill>
                  <a:schemeClr val="dk1"/>
                </a:solidFill>
              </a:rPr>
              <a:t>Dawes Act (Allotment Act)</a:t>
            </a:r>
          </a:p>
        </p:txBody>
      </p:sp>
      <p:sp>
        <p:nvSpPr>
          <p:cNvPr id="154" name="Shape 154"/>
          <p:cNvSpPr txBox="1"/>
          <p:nvPr/>
        </p:nvSpPr>
        <p:spPr>
          <a:xfrm>
            <a:off x="576600" y="2136025"/>
            <a:ext cx="2516400" cy="451199"/>
          </a:xfrm>
          <a:prstGeom prst="rect">
            <a:avLst/>
          </a:prstGeom>
          <a:solidFill>
            <a:srgbClr val="B4A7D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a:solidFill>
                  <a:schemeClr val="dk1"/>
                </a:solidFill>
              </a:rPr>
              <a:t>Battle of Little Bighorn</a:t>
            </a:r>
          </a:p>
        </p:txBody>
      </p:sp>
      <p:sp>
        <p:nvSpPr>
          <p:cNvPr id="155" name="Shape 155"/>
          <p:cNvSpPr txBox="1"/>
          <p:nvPr/>
        </p:nvSpPr>
        <p:spPr>
          <a:xfrm>
            <a:off x="905250" y="3552350"/>
            <a:ext cx="2109599" cy="384000"/>
          </a:xfrm>
          <a:prstGeom prst="rect">
            <a:avLst/>
          </a:prstGeom>
          <a:solidFill>
            <a:srgbClr val="F9CB9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a:t>Indian Removal Act</a:t>
            </a:r>
          </a:p>
        </p:txBody>
      </p:sp>
      <p:sp>
        <p:nvSpPr>
          <p:cNvPr id="156" name="Shape 156"/>
          <p:cNvSpPr txBox="1"/>
          <p:nvPr/>
        </p:nvSpPr>
        <p:spPr>
          <a:xfrm>
            <a:off x="132200" y="4003287"/>
            <a:ext cx="2214299" cy="45119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a:t>Wounded Knee Massacre</a:t>
            </a:r>
          </a:p>
        </p:txBody>
      </p:sp>
      <p:sp>
        <p:nvSpPr>
          <p:cNvPr id="157" name="Shape 157"/>
          <p:cNvSpPr txBox="1"/>
          <p:nvPr/>
        </p:nvSpPr>
        <p:spPr>
          <a:xfrm>
            <a:off x="195600" y="5177800"/>
            <a:ext cx="2516400" cy="384000"/>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a:t>Treaty of Fort Laramie</a:t>
            </a:r>
          </a:p>
        </p:txBody>
      </p:sp>
      <p:sp>
        <p:nvSpPr>
          <p:cNvPr id="158" name="Shape 158"/>
          <p:cNvSpPr txBox="1"/>
          <p:nvPr/>
        </p:nvSpPr>
        <p:spPr>
          <a:xfrm rot="-402642">
            <a:off x="-254210" y="1563948"/>
            <a:ext cx="2320800" cy="52319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351C75"/>
                </a:solidFill>
                <a:latin typeface="Impact"/>
                <a:ea typeface="Impact"/>
                <a:cs typeface="Impact"/>
                <a:sym typeface="Impact"/>
              </a:rPr>
              <a:t>Drag &amp; Drop</a:t>
            </a:r>
          </a:p>
        </p:txBody>
      </p:sp>
      <p:sp>
        <p:nvSpPr>
          <p:cNvPr id="159" name="Shape 159"/>
          <p:cNvSpPr txBox="1"/>
          <p:nvPr/>
        </p:nvSpPr>
        <p:spPr>
          <a:xfrm>
            <a:off x="5851725" y="1168475"/>
            <a:ext cx="672000" cy="7678499"/>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US" sz="1300"/>
              <a:t>1830</a:t>
            </a:r>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r>
              <a:rPr lang="en-US" sz="1300"/>
              <a:t>1840</a:t>
            </a:r>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r>
              <a:rPr lang="en-US" sz="1300"/>
              <a:t>1850</a:t>
            </a:r>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r>
              <a:rPr lang="en-US" sz="1300"/>
              <a:t>1860</a:t>
            </a:r>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r>
              <a:rPr lang="en-US" sz="1300"/>
              <a:t>1870</a:t>
            </a:r>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r>
              <a:rPr lang="en-US" sz="1300"/>
              <a:t>1880</a:t>
            </a:r>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endParaRPr sz="1300"/>
          </a:p>
          <a:p>
            <a:pPr lvl="0" algn="ctr" rtl="0">
              <a:lnSpc>
                <a:spcPct val="115000"/>
              </a:lnSpc>
              <a:spcBef>
                <a:spcPts val="0"/>
              </a:spcBef>
              <a:buNone/>
            </a:pPr>
            <a:r>
              <a:rPr lang="en-US" sz="1300"/>
              <a:t>1890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1265775" y="8421271"/>
            <a:ext cx="1947674" cy="1213874"/>
          </a:xfrm>
          <a:prstGeom prst="rect">
            <a:avLst/>
          </a:prstGeom>
          <a:noFill/>
          <a:ln>
            <a:noFill/>
          </a:ln>
        </p:spPr>
      </p:pic>
      <p:sp>
        <p:nvSpPr>
          <p:cNvPr id="165" name="Shape 165"/>
          <p:cNvSpPr txBox="1"/>
          <p:nvPr/>
        </p:nvSpPr>
        <p:spPr>
          <a:xfrm>
            <a:off x="395110" y="130503"/>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California Gold Rush</a:t>
            </a:r>
          </a:p>
        </p:txBody>
      </p:sp>
      <p:sp>
        <p:nvSpPr>
          <p:cNvPr id="166" name="Shape 166"/>
          <p:cNvSpPr txBox="1"/>
          <p:nvPr/>
        </p:nvSpPr>
        <p:spPr>
          <a:xfrm>
            <a:off x="127350" y="498800"/>
            <a:ext cx="6321300" cy="2630099"/>
          </a:xfrm>
          <a:prstGeom prst="rect">
            <a:avLst/>
          </a:prstGeom>
          <a:noFill/>
          <a:ln>
            <a:noFill/>
          </a:ln>
        </p:spPr>
        <p:txBody>
          <a:bodyPr lIns="91425" tIns="91425" rIns="91425" bIns="91425" anchor="t" anchorCtr="0">
            <a:noAutofit/>
          </a:bodyPr>
          <a:lstStyle/>
          <a:p>
            <a:pPr lvl="0" rtl="0">
              <a:spcBef>
                <a:spcPts val="0"/>
              </a:spcBef>
              <a:buNone/>
            </a:pPr>
            <a:r>
              <a:rPr lang="en-US" sz="1200" b="1"/>
              <a:t>Directions</a:t>
            </a:r>
            <a:r>
              <a:rPr lang="en-US" sz="1200"/>
              <a:t>: The </a:t>
            </a:r>
            <a:r>
              <a:rPr lang="en-US" sz="1200" b="1" u="sng">
                <a:solidFill>
                  <a:schemeClr val="hlink"/>
                </a:solidFill>
                <a:hlinkClick r:id="rId4"/>
              </a:rPr>
              <a:t>discovery of gold</a:t>
            </a:r>
            <a:r>
              <a:rPr lang="en-US" sz="1200"/>
              <a:t> in Northern California in 1848 radically changed America as the subsequent </a:t>
            </a:r>
            <a:r>
              <a:rPr lang="en-US" sz="1200" b="1" u="sng">
                <a:solidFill>
                  <a:schemeClr val="hlink"/>
                </a:solidFill>
                <a:hlinkClick r:id="rId5"/>
              </a:rPr>
              <a:t>Gold Rush </a:t>
            </a:r>
            <a:r>
              <a:rPr lang="en-US" sz="1200"/>
              <a:t>brought thousands to the West Coast. Create an advertisement to </a:t>
            </a:r>
            <a:br>
              <a:rPr lang="en-US" sz="1200"/>
            </a:br>
            <a:r>
              <a:rPr lang="en-US" sz="1200"/>
              <a:t>bring people to </a:t>
            </a:r>
            <a:br>
              <a:rPr lang="en-US" sz="1200"/>
            </a:br>
            <a:r>
              <a:rPr lang="en-US" sz="1200"/>
              <a:t>California on the </a:t>
            </a:r>
            <a:br>
              <a:rPr lang="en-US" sz="1200"/>
            </a:br>
            <a:r>
              <a:rPr lang="en-US" sz="1200"/>
              <a:t>template below. </a:t>
            </a:r>
            <a:br>
              <a:rPr lang="en-US" sz="1200"/>
            </a:br>
            <a:r>
              <a:rPr lang="en-US" sz="1200"/>
              <a:t>Be sure to include </a:t>
            </a:r>
            <a:br>
              <a:rPr lang="en-US" sz="1200"/>
            </a:br>
            <a:r>
              <a:rPr lang="en-US" sz="1200"/>
              <a:t>graphics/images </a:t>
            </a:r>
            <a:br>
              <a:rPr lang="en-US" sz="1200"/>
            </a:br>
            <a:r>
              <a:rPr lang="en-US" sz="1200"/>
              <a:t>and describe the </a:t>
            </a:r>
            <a:br>
              <a:rPr lang="en-US" sz="1200"/>
            </a:br>
            <a:r>
              <a:rPr lang="en-US" sz="1200"/>
              <a:t>the journey to </a:t>
            </a:r>
            <a:br>
              <a:rPr lang="en-US" sz="1200"/>
            </a:br>
            <a:r>
              <a:rPr lang="en-US" sz="1200"/>
              <a:t>California, the cost </a:t>
            </a:r>
            <a:br>
              <a:rPr lang="en-US" sz="1200"/>
            </a:br>
            <a:r>
              <a:rPr lang="en-US" sz="1200"/>
              <a:t>of the trip, tools </a:t>
            </a:r>
            <a:br>
              <a:rPr lang="en-US" sz="1200"/>
            </a:br>
            <a:r>
              <a:rPr lang="en-US" sz="1200"/>
              <a:t>needed, and how </a:t>
            </a:r>
            <a:br>
              <a:rPr lang="en-US" sz="1200"/>
            </a:br>
            <a:r>
              <a:rPr lang="en-US" sz="1200"/>
              <a:t>they will get there.</a:t>
            </a:r>
          </a:p>
        </p:txBody>
      </p:sp>
      <p:pic>
        <p:nvPicPr>
          <p:cNvPr id="167" name="Shape 167"/>
          <p:cNvPicPr preferRelativeResize="0"/>
          <p:nvPr/>
        </p:nvPicPr>
        <p:blipFill>
          <a:blip r:embed="rId6">
            <a:alphaModFix/>
          </a:blip>
          <a:stretch>
            <a:fillRect/>
          </a:stretch>
        </p:blipFill>
        <p:spPr>
          <a:xfrm rot="-360405">
            <a:off x="-1085772" y="3408732"/>
            <a:ext cx="2027623" cy="3132329"/>
          </a:xfrm>
          <a:prstGeom prst="rect">
            <a:avLst/>
          </a:prstGeom>
          <a:noFill/>
          <a:ln w="9525" cap="flat" cmpd="sng">
            <a:solidFill>
              <a:srgbClr val="000000"/>
            </a:solidFill>
            <a:prstDash val="solid"/>
            <a:round/>
            <a:headEnd type="none" w="med" len="med"/>
            <a:tailEnd type="none" w="med" len="med"/>
          </a:ln>
        </p:spPr>
      </p:pic>
      <p:pic>
        <p:nvPicPr>
          <p:cNvPr id="168" name="Shape 168"/>
          <p:cNvPicPr preferRelativeResize="0"/>
          <p:nvPr/>
        </p:nvPicPr>
        <p:blipFill>
          <a:blip r:embed="rId7">
            <a:alphaModFix/>
          </a:blip>
          <a:stretch>
            <a:fillRect/>
          </a:stretch>
        </p:blipFill>
        <p:spPr>
          <a:xfrm>
            <a:off x="1599950" y="1090649"/>
            <a:ext cx="5180950" cy="7226475"/>
          </a:xfrm>
          <a:prstGeom prst="rect">
            <a:avLst/>
          </a:prstGeom>
          <a:noFill/>
          <a:ln>
            <a:noFill/>
          </a:ln>
        </p:spPr>
      </p:pic>
      <p:pic>
        <p:nvPicPr>
          <p:cNvPr id="169" name="Shape 169"/>
          <p:cNvPicPr preferRelativeResize="0"/>
          <p:nvPr/>
        </p:nvPicPr>
        <p:blipFill>
          <a:blip r:embed="rId8">
            <a:alphaModFix/>
          </a:blip>
          <a:stretch>
            <a:fillRect/>
          </a:stretch>
        </p:blipFill>
        <p:spPr>
          <a:xfrm rot="307933">
            <a:off x="-1418353" y="6298042"/>
            <a:ext cx="2692774" cy="3374757"/>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Manifest Destiny</a:t>
            </a:r>
          </a:p>
        </p:txBody>
      </p:sp>
      <p:sp>
        <p:nvSpPr>
          <p:cNvPr id="175" name="Shape 175"/>
          <p:cNvSpPr txBox="1"/>
          <p:nvPr/>
        </p:nvSpPr>
        <p:spPr>
          <a:xfrm>
            <a:off x="119400" y="642200"/>
            <a:ext cx="6629400" cy="944100"/>
          </a:xfrm>
          <a:prstGeom prst="rect">
            <a:avLst/>
          </a:prstGeom>
          <a:noFill/>
          <a:ln>
            <a:noFill/>
          </a:ln>
        </p:spPr>
        <p:txBody>
          <a:bodyPr lIns="91425" tIns="91425" rIns="91425" bIns="91425" anchor="ctr" anchorCtr="0">
            <a:noAutofit/>
          </a:bodyPr>
          <a:lstStyle/>
          <a:p>
            <a:pPr lvl="0" rtl="0">
              <a:spcBef>
                <a:spcPts val="0"/>
              </a:spcBef>
              <a:buNone/>
            </a:pPr>
            <a:r>
              <a:rPr lang="en-US" sz="1200" b="1"/>
              <a:t>Directions</a:t>
            </a:r>
            <a:r>
              <a:rPr lang="en-US" sz="1200"/>
              <a:t>: Artist John Gast’s 1872 painting “American Progress” has come to symbolize Manifest Destiny and the groups affected most by it. </a:t>
            </a:r>
            <a:r>
              <a:rPr lang="en-US" sz="1200" b="1" u="sng">
                <a:solidFill>
                  <a:schemeClr val="hlink"/>
                </a:solidFill>
                <a:hlinkClick r:id="rId3"/>
              </a:rPr>
              <a:t>Research more about the painting</a:t>
            </a:r>
            <a:r>
              <a:rPr lang="en-US" sz="1200"/>
              <a:t>, then complete the graphic organizers by explaining more </a:t>
            </a:r>
            <a:r>
              <a:rPr lang="en-US" sz="1200" b="1" u="sng">
                <a:solidFill>
                  <a:schemeClr val="hlink"/>
                </a:solidFill>
                <a:hlinkClick r:id="rId4"/>
              </a:rPr>
              <a:t>about the American Frontier</a:t>
            </a:r>
            <a:r>
              <a:rPr lang="en-US" sz="1200"/>
              <a:t>, who is pictured and how Manifest Destiny impacted them. </a:t>
            </a:r>
          </a:p>
        </p:txBody>
      </p:sp>
      <p:pic>
        <p:nvPicPr>
          <p:cNvPr id="176" name="Shape 176"/>
          <p:cNvPicPr preferRelativeResize="0"/>
          <p:nvPr/>
        </p:nvPicPr>
        <p:blipFill>
          <a:blip r:embed="rId5">
            <a:alphaModFix/>
          </a:blip>
          <a:stretch>
            <a:fillRect/>
          </a:stretch>
        </p:blipFill>
        <p:spPr>
          <a:xfrm>
            <a:off x="-18300" y="2126250"/>
            <a:ext cx="6857999" cy="5486399"/>
          </a:xfrm>
          <a:prstGeom prst="rect">
            <a:avLst/>
          </a:prstGeom>
          <a:noFill/>
          <a:ln>
            <a:noFill/>
          </a:ln>
        </p:spPr>
      </p:pic>
      <p:sp>
        <p:nvSpPr>
          <p:cNvPr id="177" name="Shape 177"/>
          <p:cNvSpPr/>
          <p:nvPr/>
        </p:nvSpPr>
        <p:spPr>
          <a:xfrm>
            <a:off x="2177925" y="7105900"/>
            <a:ext cx="2107499" cy="1850700"/>
          </a:xfrm>
          <a:prstGeom prst="wedgeRectCallout">
            <a:avLst>
              <a:gd name="adj1" fmla="val -1223"/>
              <a:gd name="adj2" fmla="val -88099"/>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a:latin typeface="Anton"/>
                <a:ea typeface="Anton"/>
                <a:cs typeface="Anton"/>
                <a:sym typeface="Anton"/>
              </a:rPr>
              <a:t>49ers</a:t>
            </a:r>
          </a:p>
          <a:p>
            <a:pPr lvl="0" rtl="0">
              <a:spcBef>
                <a:spcPts val="0"/>
              </a:spcBef>
              <a:buNone/>
            </a:pPr>
            <a:endParaRPr sz="1200"/>
          </a:p>
          <a:p>
            <a:pPr lvl="0" rtl="0">
              <a:spcBef>
                <a:spcPts val="0"/>
              </a:spcBef>
              <a:buClr>
                <a:schemeClr val="dk1"/>
              </a:buClr>
              <a:buSzPct val="91666"/>
              <a:buFont typeface="Arial"/>
              <a:buNone/>
            </a:pPr>
            <a:r>
              <a:rPr lang="en-US" sz="1200">
                <a:solidFill>
                  <a:schemeClr val="dk1"/>
                </a:solidFill>
              </a:rPr>
              <a:t>Type your response here.</a:t>
            </a:r>
          </a:p>
          <a:p>
            <a:pPr lvl="0" rtl="0">
              <a:spcBef>
                <a:spcPts val="0"/>
              </a:spcBef>
              <a:buNone/>
            </a:pPr>
            <a:endParaRPr sz="1200"/>
          </a:p>
        </p:txBody>
      </p:sp>
      <p:sp>
        <p:nvSpPr>
          <p:cNvPr id="178" name="Shape 178"/>
          <p:cNvSpPr/>
          <p:nvPr/>
        </p:nvSpPr>
        <p:spPr>
          <a:xfrm>
            <a:off x="4483875" y="7160975"/>
            <a:ext cx="2264999" cy="1850700"/>
          </a:xfrm>
          <a:prstGeom prst="wedgeRectCallout">
            <a:avLst>
              <a:gd name="adj1" fmla="val -10442"/>
              <a:gd name="adj2" fmla="val -65701"/>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a:latin typeface="Anton"/>
                <a:ea typeface="Anton"/>
                <a:cs typeface="Anton"/>
                <a:sym typeface="Anton"/>
              </a:rPr>
              <a:t>Farmers</a:t>
            </a:r>
          </a:p>
          <a:p>
            <a:pPr lvl="0" rtl="0">
              <a:spcBef>
                <a:spcPts val="0"/>
              </a:spcBef>
              <a:buNone/>
            </a:pPr>
            <a:endParaRPr sz="1200"/>
          </a:p>
          <a:p>
            <a:pPr lvl="0" rtl="0">
              <a:spcBef>
                <a:spcPts val="0"/>
              </a:spcBef>
              <a:buClr>
                <a:schemeClr val="dk1"/>
              </a:buClr>
              <a:buSzPct val="91666"/>
              <a:buFont typeface="Arial"/>
              <a:buNone/>
            </a:pPr>
            <a:r>
              <a:rPr lang="en-US" sz="1200">
                <a:solidFill>
                  <a:schemeClr val="dk1"/>
                </a:solidFill>
              </a:rPr>
              <a:t>Type your response here.</a:t>
            </a:r>
          </a:p>
          <a:p>
            <a:pPr lvl="0" rtl="0">
              <a:spcBef>
                <a:spcPts val="0"/>
              </a:spcBef>
              <a:buNone/>
            </a:pPr>
            <a:endParaRPr sz="1200"/>
          </a:p>
        </p:txBody>
      </p:sp>
      <p:sp>
        <p:nvSpPr>
          <p:cNvPr id="179" name="Shape 179"/>
          <p:cNvSpPr/>
          <p:nvPr/>
        </p:nvSpPr>
        <p:spPr>
          <a:xfrm>
            <a:off x="119400" y="1586300"/>
            <a:ext cx="2392500" cy="2258700"/>
          </a:xfrm>
          <a:prstGeom prst="wedgeRectCallout">
            <a:avLst>
              <a:gd name="adj1" fmla="val 44472"/>
              <a:gd name="adj2" fmla="val 99258"/>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a:latin typeface="Anton"/>
                <a:ea typeface="Anton"/>
                <a:cs typeface="Anton"/>
                <a:sym typeface="Anton"/>
              </a:rPr>
              <a:t>Cowboys</a:t>
            </a:r>
          </a:p>
          <a:p>
            <a:pPr lvl="0" rtl="0">
              <a:spcBef>
                <a:spcPts val="0"/>
              </a:spcBef>
              <a:buNone/>
            </a:pPr>
            <a:endParaRPr sz="1200"/>
          </a:p>
          <a:p>
            <a:pPr lvl="0" rtl="0">
              <a:spcBef>
                <a:spcPts val="0"/>
              </a:spcBef>
              <a:buClr>
                <a:schemeClr val="dk1"/>
              </a:buClr>
              <a:buSzPct val="91666"/>
              <a:buFont typeface="Arial"/>
              <a:buNone/>
            </a:pPr>
            <a:r>
              <a:rPr lang="en-US" sz="1200">
                <a:solidFill>
                  <a:schemeClr val="dk1"/>
                </a:solidFill>
              </a:rPr>
              <a:t>Type your response here.</a:t>
            </a:r>
          </a:p>
          <a:p>
            <a:pPr lvl="0" rtl="0">
              <a:spcBef>
                <a:spcPts val="0"/>
              </a:spcBef>
              <a:buNone/>
            </a:pPr>
            <a:endParaRPr sz="1200"/>
          </a:p>
        </p:txBody>
      </p:sp>
      <p:sp>
        <p:nvSpPr>
          <p:cNvPr id="180" name="Shape 180"/>
          <p:cNvSpPr/>
          <p:nvPr/>
        </p:nvSpPr>
        <p:spPr>
          <a:xfrm>
            <a:off x="119400" y="6830100"/>
            <a:ext cx="1916999" cy="2258700"/>
          </a:xfrm>
          <a:prstGeom prst="wedgeRectCallout">
            <a:avLst>
              <a:gd name="adj1" fmla="val -10828"/>
              <a:gd name="adj2" fmla="val -79249"/>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a:latin typeface="Anton"/>
                <a:ea typeface="Anton"/>
                <a:cs typeface="Anton"/>
                <a:sym typeface="Anton"/>
              </a:rPr>
              <a:t>American Indians</a:t>
            </a:r>
          </a:p>
          <a:p>
            <a:pPr lvl="0" rtl="0">
              <a:spcBef>
                <a:spcPts val="0"/>
              </a:spcBef>
              <a:buNone/>
            </a:pPr>
            <a:endParaRPr sz="1200"/>
          </a:p>
          <a:p>
            <a:pPr lvl="0" rtl="0">
              <a:spcBef>
                <a:spcPts val="0"/>
              </a:spcBef>
              <a:buNone/>
            </a:pPr>
            <a:r>
              <a:rPr lang="en-US" sz="1200"/>
              <a:t>Type your response here.</a:t>
            </a:r>
          </a:p>
        </p:txBody>
      </p:sp>
      <p:sp>
        <p:nvSpPr>
          <p:cNvPr id="181" name="Shape 181"/>
          <p:cNvSpPr/>
          <p:nvPr/>
        </p:nvSpPr>
        <p:spPr>
          <a:xfrm>
            <a:off x="4285425" y="1419225"/>
            <a:ext cx="2392500" cy="2258700"/>
          </a:xfrm>
          <a:prstGeom prst="wedgeRectCallout">
            <a:avLst>
              <a:gd name="adj1" fmla="val 1579"/>
              <a:gd name="adj2" fmla="val 77390"/>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a:latin typeface="Anton"/>
                <a:ea typeface="Anton"/>
                <a:cs typeface="Anton"/>
                <a:sym typeface="Anton"/>
              </a:rPr>
              <a:t>Railroads</a:t>
            </a:r>
          </a:p>
          <a:p>
            <a:pPr lvl="0" rtl="0">
              <a:spcBef>
                <a:spcPts val="0"/>
              </a:spcBef>
              <a:buNone/>
            </a:pPr>
            <a:endParaRPr sz="1200"/>
          </a:p>
          <a:p>
            <a:pPr lvl="0" rtl="0">
              <a:spcBef>
                <a:spcPts val="0"/>
              </a:spcBef>
              <a:buNone/>
            </a:pPr>
            <a:r>
              <a:rPr lang="en-US" sz="1200">
                <a:solidFill>
                  <a:schemeClr val="dk1"/>
                </a:solidFill>
              </a:rPr>
              <a:t>Type your response here.</a:t>
            </a:r>
          </a:p>
          <a:p>
            <a:pPr lvl="0" rtl="0">
              <a:spcBef>
                <a:spcPts val="0"/>
              </a:spcBef>
              <a:buNone/>
            </a:pP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195600" y="-2190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Homestead Act</a:t>
            </a:r>
          </a:p>
        </p:txBody>
      </p:sp>
      <p:sp>
        <p:nvSpPr>
          <p:cNvPr id="187" name="Shape 187"/>
          <p:cNvSpPr txBox="1"/>
          <p:nvPr/>
        </p:nvSpPr>
        <p:spPr>
          <a:xfrm>
            <a:off x="165000" y="356700"/>
            <a:ext cx="6528000" cy="965399"/>
          </a:xfrm>
          <a:prstGeom prst="rect">
            <a:avLst/>
          </a:prstGeom>
          <a:noFill/>
          <a:ln>
            <a:noFill/>
          </a:ln>
        </p:spPr>
        <p:txBody>
          <a:bodyPr lIns="91425" tIns="91425" rIns="91425" bIns="91425" anchor="ctr" anchorCtr="0">
            <a:noAutofit/>
          </a:bodyPr>
          <a:lstStyle/>
          <a:p>
            <a:pPr lvl="0" rtl="0">
              <a:spcBef>
                <a:spcPts val="0"/>
              </a:spcBef>
              <a:buNone/>
            </a:pPr>
            <a:r>
              <a:rPr lang="en-US" sz="1200" b="1"/>
              <a:t>Directions</a:t>
            </a:r>
            <a:r>
              <a:rPr lang="en-US" sz="1200"/>
              <a:t>: In 1862, President Lincoln officially signed the </a:t>
            </a:r>
            <a:r>
              <a:rPr lang="en-US" sz="1200" b="1" u="sng">
                <a:solidFill>
                  <a:schemeClr val="hlink"/>
                </a:solidFill>
                <a:hlinkClick r:id="rId3"/>
              </a:rPr>
              <a:t>Homestead Act into law</a:t>
            </a:r>
            <a:r>
              <a:rPr lang="en-US" sz="1200"/>
              <a:t>. After researching </a:t>
            </a:r>
            <a:r>
              <a:rPr lang="en-US" sz="1200" b="1" u="sng">
                <a:solidFill>
                  <a:schemeClr val="hlink"/>
                </a:solidFill>
                <a:hlinkClick r:id="rId4"/>
              </a:rPr>
              <a:t>more about the Act</a:t>
            </a:r>
            <a:r>
              <a:rPr lang="en-US" sz="1200"/>
              <a:t>, explain the reasons for its passage, what the Act did, what the opposition to it was, and the effect that it had on the United States. </a:t>
            </a:r>
          </a:p>
        </p:txBody>
      </p:sp>
      <p:sp>
        <p:nvSpPr>
          <p:cNvPr id="188" name="Shape 188"/>
          <p:cNvSpPr txBox="1"/>
          <p:nvPr/>
        </p:nvSpPr>
        <p:spPr>
          <a:xfrm>
            <a:off x="4660225" y="1250500"/>
            <a:ext cx="2093100" cy="3552899"/>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b="1"/>
              <a:t>Opposition to the Act</a:t>
            </a:r>
          </a:p>
          <a:p>
            <a:pPr lvl="0" rtl="0">
              <a:spcBef>
                <a:spcPts val="0"/>
              </a:spcBef>
              <a:buNone/>
            </a:pPr>
            <a:endParaRPr/>
          </a:p>
          <a:p>
            <a:pPr lvl="0" rt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US">
                <a:solidFill>
                  <a:schemeClr val="dk1"/>
                </a:solidFill>
              </a:rPr>
              <a:t>Type your response here.</a:t>
            </a:r>
          </a:p>
        </p:txBody>
      </p:sp>
      <p:pic>
        <p:nvPicPr>
          <p:cNvPr id="189" name="Shape 189"/>
          <p:cNvPicPr preferRelativeResize="0"/>
          <p:nvPr/>
        </p:nvPicPr>
        <p:blipFill>
          <a:blip r:embed="rId5">
            <a:alphaModFix/>
          </a:blip>
          <a:stretch>
            <a:fillRect/>
          </a:stretch>
        </p:blipFill>
        <p:spPr>
          <a:xfrm>
            <a:off x="2333100" y="2092300"/>
            <a:ext cx="2191800" cy="5748974"/>
          </a:xfrm>
          <a:prstGeom prst="rect">
            <a:avLst/>
          </a:prstGeom>
          <a:noFill/>
          <a:ln>
            <a:noFill/>
          </a:ln>
        </p:spPr>
      </p:pic>
      <p:sp>
        <p:nvSpPr>
          <p:cNvPr id="190" name="Shape 190"/>
          <p:cNvSpPr txBox="1"/>
          <p:nvPr/>
        </p:nvSpPr>
        <p:spPr>
          <a:xfrm>
            <a:off x="104700" y="1250500"/>
            <a:ext cx="2093100" cy="3552899"/>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Reasons for the Homestead Act</a:t>
            </a:r>
          </a:p>
          <a:p>
            <a:pPr lvl="0" rtl="0">
              <a:spcBef>
                <a:spcPts val="0"/>
              </a:spcBef>
              <a:buNone/>
            </a:pPr>
            <a:endParaRPr/>
          </a:p>
          <a:p>
            <a:pPr lvl="0">
              <a:spcBef>
                <a:spcPts val="0"/>
              </a:spcBef>
              <a:buNone/>
            </a:pPr>
            <a:r>
              <a:rPr lang="en-US"/>
              <a:t>Type your response here.</a:t>
            </a:r>
          </a:p>
        </p:txBody>
      </p:sp>
      <p:sp>
        <p:nvSpPr>
          <p:cNvPr id="191" name="Shape 191"/>
          <p:cNvSpPr txBox="1"/>
          <p:nvPr/>
        </p:nvSpPr>
        <p:spPr>
          <a:xfrm>
            <a:off x="4660125" y="4957600"/>
            <a:ext cx="2093100" cy="40173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Effect of the Act</a:t>
            </a:r>
          </a:p>
          <a:p>
            <a:pPr lvl="0" rtl="0">
              <a:spcBef>
                <a:spcPts val="0"/>
              </a:spcBef>
              <a:buNone/>
            </a:pPr>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US">
                <a:solidFill>
                  <a:schemeClr val="dk1"/>
                </a:solidFill>
              </a:rPr>
              <a:t>Type your response here.</a:t>
            </a:r>
          </a:p>
        </p:txBody>
      </p:sp>
      <p:sp>
        <p:nvSpPr>
          <p:cNvPr id="192" name="Shape 192"/>
          <p:cNvSpPr txBox="1"/>
          <p:nvPr/>
        </p:nvSpPr>
        <p:spPr>
          <a:xfrm>
            <a:off x="104775" y="4957600"/>
            <a:ext cx="2093100" cy="40173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What the Homestead Act Did</a:t>
            </a:r>
          </a:p>
          <a:p>
            <a:pPr lvl="0" rtl="0">
              <a:spcBef>
                <a:spcPts val="0"/>
              </a:spcBef>
              <a:buNone/>
            </a:pPr>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US">
                <a:solidFill>
                  <a:schemeClr val="dk1"/>
                </a:solidFill>
              </a:rPr>
              <a:t>Type your response here.</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765</Words>
  <Application>Microsoft Macintosh PowerPoint</Application>
  <PresentationFormat>On-screen Show (4:3)</PresentationFormat>
  <Paragraphs>121</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1</cp:revision>
  <dcterms:modified xsi:type="dcterms:W3CDTF">2017-02-23T15:24:41Z</dcterms:modified>
</cp:coreProperties>
</file>